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2" r:id="rId3"/>
    <p:sldId id="257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</p:sldIdLst>
  <p:sldSz cx="20104100" cy="11309350"/>
  <p:notesSz cx="20104100" cy="1130935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H1KKfXWwU7aae9Nmx2rXkdoRm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E68"/>
    <a:srgbClr val="FAE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99B89-558B-40B0-98A1-83E1CA27340A}" type="doc">
      <dgm:prSet loTypeId="urn:microsoft.com/office/officeart/2005/8/layout/process5" loCatId="process" qsTypeId="urn:microsoft.com/office/officeart/2005/8/quickstyle/simple2" qsCatId="simple" csTypeId="urn:microsoft.com/office/officeart/2005/8/colors/accent6_2" csCatId="accent6" phldr="1"/>
      <dgm:spPr/>
    </dgm:pt>
    <dgm:pt modelId="{46FA73CB-090E-44F7-B026-EE5F1EDD255A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Загрузка файлов с данными</a:t>
          </a:r>
          <a:endParaRPr lang="ru-RU" dirty="0">
            <a:solidFill>
              <a:sysClr val="windowText" lastClr="000000"/>
            </a:solidFill>
          </a:endParaRPr>
        </a:p>
      </dgm:t>
    </dgm:pt>
    <dgm:pt modelId="{90C8A8F0-63FE-451E-9CB5-40D7B1D5D2DA}" type="parTrans" cxnId="{ED085442-272B-4C32-A564-26BA5695D147}">
      <dgm:prSet/>
      <dgm:spPr/>
      <dgm:t>
        <a:bodyPr/>
        <a:lstStyle/>
        <a:p>
          <a:endParaRPr lang="ru-RU"/>
        </a:p>
      </dgm:t>
    </dgm:pt>
    <dgm:pt modelId="{37A88427-AF10-42DD-AE9F-BBBDFE06CF62}" type="sibTrans" cxnId="{ED085442-272B-4C32-A564-26BA5695D147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F43443DF-E655-4697-9ABB-EDCE8C913313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Предобработка данных</a:t>
          </a:r>
          <a:endParaRPr lang="ru-RU" dirty="0">
            <a:solidFill>
              <a:sysClr val="windowText" lastClr="000000"/>
            </a:solidFill>
          </a:endParaRPr>
        </a:p>
      </dgm:t>
    </dgm:pt>
    <dgm:pt modelId="{32A94FF7-DE62-495D-9DD0-9099344110E0}" type="parTrans" cxnId="{43DE53A4-9C67-4D09-A06B-B0AE9EAA466E}">
      <dgm:prSet/>
      <dgm:spPr/>
      <dgm:t>
        <a:bodyPr/>
        <a:lstStyle/>
        <a:p>
          <a:endParaRPr lang="ru-RU"/>
        </a:p>
      </dgm:t>
    </dgm:pt>
    <dgm:pt modelId="{19482D21-5BDD-4DC6-9E1D-04670878827D}" type="sibTrans" cxnId="{43DE53A4-9C67-4D09-A06B-B0AE9EAA466E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3868DEB5-83F9-4CAC-9A8F-8E2ADFACDC46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Исследовательский анализ данных</a:t>
          </a:r>
          <a:endParaRPr lang="ru-RU" dirty="0">
            <a:solidFill>
              <a:sysClr val="windowText" lastClr="000000"/>
            </a:solidFill>
          </a:endParaRPr>
        </a:p>
      </dgm:t>
    </dgm:pt>
    <dgm:pt modelId="{E2369F37-22B4-431D-8D33-EED2B93E91FE}" type="parTrans" cxnId="{B0C28A64-655A-427A-8920-96C16BF82DA6}">
      <dgm:prSet/>
      <dgm:spPr/>
      <dgm:t>
        <a:bodyPr/>
        <a:lstStyle/>
        <a:p>
          <a:endParaRPr lang="ru-RU"/>
        </a:p>
      </dgm:t>
    </dgm:pt>
    <dgm:pt modelId="{8BD8B4FB-0EB4-4AB5-87EA-3ED9897CE81B}" type="sibTrans" cxnId="{B0C28A64-655A-427A-8920-96C16BF82DA6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D7E48D89-F7EC-4EE0-91CA-E5E516D030E3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Подготовка данных</a:t>
          </a:r>
          <a:endParaRPr lang="ru-RU" dirty="0">
            <a:solidFill>
              <a:sysClr val="windowText" lastClr="000000"/>
            </a:solidFill>
          </a:endParaRPr>
        </a:p>
      </dgm:t>
    </dgm:pt>
    <dgm:pt modelId="{2001FC6B-542B-4AD6-A48C-979788950C76}" type="parTrans" cxnId="{2CB140DB-E6D8-4679-9E33-23CE70232C52}">
      <dgm:prSet/>
      <dgm:spPr/>
      <dgm:t>
        <a:bodyPr/>
        <a:lstStyle/>
        <a:p>
          <a:endParaRPr lang="ru-RU"/>
        </a:p>
      </dgm:t>
    </dgm:pt>
    <dgm:pt modelId="{FC579F0C-6F9B-47CE-BD36-7050C3339170}" type="sibTrans" cxnId="{2CB140DB-E6D8-4679-9E33-23CE70232C52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CBA150AE-E2F9-44F9-9EB5-2D2872C63FE5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Выбор и обучение модели</a:t>
          </a:r>
          <a:endParaRPr lang="ru-RU" dirty="0">
            <a:solidFill>
              <a:sysClr val="windowText" lastClr="000000"/>
            </a:solidFill>
          </a:endParaRPr>
        </a:p>
      </dgm:t>
    </dgm:pt>
    <dgm:pt modelId="{B41E2315-E5FF-4BA0-A670-769345101198}" type="parTrans" cxnId="{84341806-9540-48DE-BB10-F325CE898D92}">
      <dgm:prSet/>
      <dgm:spPr/>
      <dgm:t>
        <a:bodyPr/>
        <a:lstStyle/>
        <a:p>
          <a:endParaRPr lang="ru-RU"/>
        </a:p>
      </dgm:t>
    </dgm:pt>
    <dgm:pt modelId="{CA4372FC-1973-486C-8B09-DBA18936B0AD}" type="sibTrans" cxnId="{84341806-9540-48DE-BB10-F325CE898D92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F24C4868-03C8-4C56-AD41-E4EFFE88FEE7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Итоговая оценка качества предсказания лучшей модели</a:t>
          </a:r>
          <a:endParaRPr lang="ru-RU" dirty="0">
            <a:solidFill>
              <a:sysClr val="windowText" lastClr="000000"/>
            </a:solidFill>
          </a:endParaRPr>
        </a:p>
      </dgm:t>
    </dgm:pt>
    <dgm:pt modelId="{948D9B0E-4A6C-4DA8-AF8E-4BA7EC31A982}" type="parTrans" cxnId="{DAEF6D25-0C0D-41D4-B7E6-61F1FD422318}">
      <dgm:prSet/>
      <dgm:spPr/>
      <dgm:t>
        <a:bodyPr/>
        <a:lstStyle/>
        <a:p>
          <a:endParaRPr lang="ru-RU"/>
        </a:p>
      </dgm:t>
    </dgm:pt>
    <dgm:pt modelId="{8F9F20C5-7BE0-47E0-8EFE-6E391ABBE5B2}" type="sibTrans" cxnId="{DAEF6D25-0C0D-41D4-B7E6-61F1FD422318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5CD06645-13E9-40D7-9902-B94610694430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Анализ важности признаков</a:t>
          </a:r>
          <a:endParaRPr lang="ru-RU" dirty="0">
            <a:solidFill>
              <a:sysClr val="windowText" lastClr="000000"/>
            </a:solidFill>
          </a:endParaRPr>
        </a:p>
      </dgm:t>
    </dgm:pt>
    <dgm:pt modelId="{A87D2CF7-8D7F-41D4-BEB0-13D2ECA7F7CA}" type="parTrans" cxnId="{79CA4D9A-CAC5-4FF5-A874-E5B86FAC3CA5}">
      <dgm:prSet/>
      <dgm:spPr/>
      <dgm:t>
        <a:bodyPr/>
        <a:lstStyle/>
        <a:p>
          <a:endParaRPr lang="ru-RU"/>
        </a:p>
      </dgm:t>
    </dgm:pt>
    <dgm:pt modelId="{C8BFA56C-CFFE-4FAA-87DB-AD3187A06FBC}" type="sibTrans" cxnId="{79CA4D9A-CAC5-4FF5-A874-E5B86FAC3CA5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53CADDB0-3768-4588-B4A1-9827A239D28F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Отчёт по исследованию</a:t>
          </a:r>
          <a:endParaRPr lang="ru-RU" dirty="0">
            <a:solidFill>
              <a:sysClr val="windowText" lastClr="000000"/>
            </a:solidFill>
          </a:endParaRPr>
        </a:p>
      </dgm:t>
    </dgm:pt>
    <dgm:pt modelId="{39B8E491-8DD8-4843-86D5-781A613BC2E9}" type="parTrans" cxnId="{7BA7CE44-3537-44E6-ACE7-702AFBFE4009}">
      <dgm:prSet/>
      <dgm:spPr/>
      <dgm:t>
        <a:bodyPr/>
        <a:lstStyle/>
        <a:p>
          <a:endParaRPr lang="ru-RU"/>
        </a:p>
      </dgm:t>
    </dgm:pt>
    <dgm:pt modelId="{4FDC6119-46F9-4692-A361-B42765E67472}" type="sibTrans" cxnId="{7BA7CE44-3537-44E6-ACE7-702AFBFE4009}">
      <dgm:prSet/>
      <dgm:spPr/>
      <dgm:t>
        <a:bodyPr/>
        <a:lstStyle/>
        <a:p>
          <a:endParaRPr lang="ru-RU"/>
        </a:p>
      </dgm:t>
    </dgm:pt>
    <dgm:pt modelId="{14FE14CE-3414-495C-9797-632B7FAA30DF}" type="pres">
      <dgm:prSet presAssocID="{93899B89-558B-40B0-98A1-83E1CA27340A}" presName="diagram" presStyleCnt="0">
        <dgm:presLayoutVars>
          <dgm:dir/>
          <dgm:resizeHandles val="exact"/>
        </dgm:presLayoutVars>
      </dgm:prSet>
      <dgm:spPr/>
    </dgm:pt>
    <dgm:pt modelId="{193C0D61-5CED-4EB3-9DA8-CE2776A3ED27}" type="pres">
      <dgm:prSet presAssocID="{46FA73CB-090E-44F7-B026-EE5F1EDD255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6B9B01-02EA-45B6-9EB9-093D144B0EFB}" type="pres">
      <dgm:prSet presAssocID="{37A88427-AF10-42DD-AE9F-BBBDFE06CF62}" presName="sibTrans" presStyleLbl="sibTrans2D1" presStyleIdx="0" presStyleCnt="7"/>
      <dgm:spPr/>
      <dgm:t>
        <a:bodyPr/>
        <a:lstStyle/>
        <a:p>
          <a:endParaRPr lang="ru-RU"/>
        </a:p>
      </dgm:t>
    </dgm:pt>
    <dgm:pt modelId="{75BC239E-3664-43AA-93A1-78BEBDA94C1B}" type="pres">
      <dgm:prSet presAssocID="{37A88427-AF10-42DD-AE9F-BBBDFE06CF62}" presName="connectorText" presStyleLbl="sibTrans2D1" presStyleIdx="0" presStyleCnt="7"/>
      <dgm:spPr/>
      <dgm:t>
        <a:bodyPr/>
        <a:lstStyle/>
        <a:p>
          <a:endParaRPr lang="ru-RU"/>
        </a:p>
      </dgm:t>
    </dgm:pt>
    <dgm:pt modelId="{00F220FE-5BCF-4A75-BAA1-34FC4BEFACA0}" type="pres">
      <dgm:prSet presAssocID="{F43443DF-E655-4697-9ABB-EDCE8C91331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032427-90E9-4CFA-BEB0-F18149B617CB}" type="pres">
      <dgm:prSet presAssocID="{19482D21-5BDD-4DC6-9E1D-04670878827D}" presName="sibTrans" presStyleLbl="sibTrans2D1" presStyleIdx="1" presStyleCnt="7"/>
      <dgm:spPr/>
      <dgm:t>
        <a:bodyPr/>
        <a:lstStyle/>
        <a:p>
          <a:endParaRPr lang="ru-RU"/>
        </a:p>
      </dgm:t>
    </dgm:pt>
    <dgm:pt modelId="{DA9B4833-2511-4C8D-83EE-DE546A4C5B9D}" type="pres">
      <dgm:prSet presAssocID="{19482D21-5BDD-4DC6-9E1D-04670878827D}" presName="connectorText" presStyleLbl="sibTrans2D1" presStyleIdx="1" presStyleCnt="7"/>
      <dgm:spPr/>
      <dgm:t>
        <a:bodyPr/>
        <a:lstStyle/>
        <a:p>
          <a:endParaRPr lang="ru-RU"/>
        </a:p>
      </dgm:t>
    </dgm:pt>
    <dgm:pt modelId="{EF76C116-D120-4783-82CF-ADC767AE69D1}" type="pres">
      <dgm:prSet presAssocID="{3868DEB5-83F9-4CAC-9A8F-8E2ADFACDC4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ADCCA6-39C4-4D2C-9B45-5612A57EC1E4}" type="pres">
      <dgm:prSet presAssocID="{8BD8B4FB-0EB4-4AB5-87EA-3ED9897CE81B}" presName="sibTrans" presStyleLbl="sibTrans2D1" presStyleIdx="2" presStyleCnt="7"/>
      <dgm:spPr/>
      <dgm:t>
        <a:bodyPr/>
        <a:lstStyle/>
        <a:p>
          <a:endParaRPr lang="ru-RU"/>
        </a:p>
      </dgm:t>
    </dgm:pt>
    <dgm:pt modelId="{ECE08746-B3AC-4B77-A9AD-5AB8BDFEC97E}" type="pres">
      <dgm:prSet presAssocID="{8BD8B4FB-0EB4-4AB5-87EA-3ED9897CE81B}" presName="connectorText" presStyleLbl="sibTrans2D1" presStyleIdx="2" presStyleCnt="7"/>
      <dgm:spPr/>
      <dgm:t>
        <a:bodyPr/>
        <a:lstStyle/>
        <a:p>
          <a:endParaRPr lang="ru-RU"/>
        </a:p>
      </dgm:t>
    </dgm:pt>
    <dgm:pt modelId="{C3B5200B-B974-48FB-8C2B-F6A4138CA3FE}" type="pres">
      <dgm:prSet presAssocID="{D7E48D89-F7EC-4EE0-91CA-E5E516D030E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04EFF8-D6F1-44A1-99BC-772912A00929}" type="pres">
      <dgm:prSet presAssocID="{FC579F0C-6F9B-47CE-BD36-7050C3339170}" presName="sibTrans" presStyleLbl="sibTrans2D1" presStyleIdx="3" presStyleCnt="7"/>
      <dgm:spPr/>
      <dgm:t>
        <a:bodyPr/>
        <a:lstStyle/>
        <a:p>
          <a:endParaRPr lang="ru-RU"/>
        </a:p>
      </dgm:t>
    </dgm:pt>
    <dgm:pt modelId="{7B034851-2420-4125-AABD-1E25D33F0B9E}" type="pres">
      <dgm:prSet presAssocID="{FC579F0C-6F9B-47CE-BD36-7050C3339170}" presName="connectorText" presStyleLbl="sibTrans2D1" presStyleIdx="3" presStyleCnt="7"/>
      <dgm:spPr/>
      <dgm:t>
        <a:bodyPr/>
        <a:lstStyle/>
        <a:p>
          <a:endParaRPr lang="ru-RU"/>
        </a:p>
      </dgm:t>
    </dgm:pt>
    <dgm:pt modelId="{03DEA9B0-418E-4E3E-BF88-1750197A1441}" type="pres">
      <dgm:prSet presAssocID="{CBA150AE-E2F9-44F9-9EB5-2D2872C63FE5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4BB1DA-A70D-409A-9483-EE5C66988D05}" type="pres">
      <dgm:prSet presAssocID="{CA4372FC-1973-486C-8B09-DBA18936B0AD}" presName="sibTrans" presStyleLbl="sibTrans2D1" presStyleIdx="4" presStyleCnt="7"/>
      <dgm:spPr/>
      <dgm:t>
        <a:bodyPr/>
        <a:lstStyle/>
        <a:p>
          <a:endParaRPr lang="ru-RU"/>
        </a:p>
      </dgm:t>
    </dgm:pt>
    <dgm:pt modelId="{090166EB-6066-4157-B63D-6D84364F7BCE}" type="pres">
      <dgm:prSet presAssocID="{CA4372FC-1973-486C-8B09-DBA18936B0AD}" presName="connectorText" presStyleLbl="sibTrans2D1" presStyleIdx="4" presStyleCnt="7"/>
      <dgm:spPr/>
      <dgm:t>
        <a:bodyPr/>
        <a:lstStyle/>
        <a:p>
          <a:endParaRPr lang="ru-RU"/>
        </a:p>
      </dgm:t>
    </dgm:pt>
    <dgm:pt modelId="{ED3EFE9B-6819-47EB-99C9-53571EA883E7}" type="pres">
      <dgm:prSet presAssocID="{F24C4868-03C8-4C56-AD41-E4EFFE88FEE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0BF81A-3CC7-467C-B1CC-5F2990DBA5B5}" type="pres">
      <dgm:prSet presAssocID="{8F9F20C5-7BE0-47E0-8EFE-6E391ABBE5B2}" presName="sibTrans" presStyleLbl="sibTrans2D1" presStyleIdx="5" presStyleCnt="7"/>
      <dgm:spPr/>
      <dgm:t>
        <a:bodyPr/>
        <a:lstStyle/>
        <a:p>
          <a:endParaRPr lang="ru-RU"/>
        </a:p>
      </dgm:t>
    </dgm:pt>
    <dgm:pt modelId="{D4F1626F-DE0F-4E41-AE3A-E9535350C396}" type="pres">
      <dgm:prSet presAssocID="{8F9F20C5-7BE0-47E0-8EFE-6E391ABBE5B2}" presName="connectorText" presStyleLbl="sibTrans2D1" presStyleIdx="5" presStyleCnt="7"/>
      <dgm:spPr/>
      <dgm:t>
        <a:bodyPr/>
        <a:lstStyle/>
        <a:p>
          <a:endParaRPr lang="ru-RU"/>
        </a:p>
      </dgm:t>
    </dgm:pt>
    <dgm:pt modelId="{2C7034ED-D739-4461-AD46-E7915EBF66B2}" type="pres">
      <dgm:prSet presAssocID="{5CD06645-13E9-40D7-9902-B9461069443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4BAF5FB-73B7-45D7-AEB0-DCA6424FA30E}" type="pres">
      <dgm:prSet presAssocID="{C8BFA56C-CFFE-4FAA-87DB-AD3187A06FBC}" presName="sibTrans" presStyleLbl="sibTrans2D1" presStyleIdx="6" presStyleCnt="7"/>
      <dgm:spPr/>
      <dgm:t>
        <a:bodyPr/>
        <a:lstStyle/>
        <a:p>
          <a:endParaRPr lang="ru-RU"/>
        </a:p>
      </dgm:t>
    </dgm:pt>
    <dgm:pt modelId="{4C8D44D3-B03F-461C-BFC5-38824538B61C}" type="pres">
      <dgm:prSet presAssocID="{C8BFA56C-CFFE-4FAA-87DB-AD3187A06FBC}" presName="connectorText" presStyleLbl="sibTrans2D1" presStyleIdx="6" presStyleCnt="7"/>
      <dgm:spPr/>
      <dgm:t>
        <a:bodyPr/>
        <a:lstStyle/>
        <a:p>
          <a:endParaRPr lang="ru-RU"/>
        </a:p>
      </dgm:t>
    </dgm:pt>
    <dgm:pt modelId="{382E0F6F-CE1C-4AD3-9CF8-D8FB51319EEC}" type="pres">
      <dgm:prSet presAssocID="{53CADDB0-3768-4588-B4A1-9827A239D28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F94A21A-858A-433F-8F37-5BFFC24656FE}" type="presOf" srcId="{CA4372FC-1973-486C-8B09-DBA18936B0AD}" destId="{8A4BB1DA-A70D-409A-9483-EE5C66988D05}" srcOrd="0" destOrd="0" presId="urn:microsoft.com/office/officeart/2005/8/layout/process5"/>
    <dgm:cxn modelId="{20D83F2F-2BEC-4566-B483-BF809461FD2C}" type="presOf" srcId="{93899B89-558B-40B0-98A1-83E1CA27340A}" destId="{14FE14CE-3414-495C-9797-632B7FAA30DF}" srcOrd="0" destOrd="0" presId="urn:microsoft.com/office/officeart/2005/8/layout/process5"/>
    <dgm:cxn modelId="{8E39F36E-9F14-4C79-B41C-5E6E39C4699E}" type="presOf" srcId="{3868DEB5-83F9-4CAC-9A8F-8E2ADFACDC46}" destId="{EF76C116-D120-4783-82CF-ADC767AE69D1}" srcOrd="0" destOrd="0" presId="urn:microsoft.com/office/officeart/2005/8/layout/process5"/>
    <dgm:cxn modelId="{48D69286-3BDA-426B-85B6-623343B81AC3}" type="presOf" srcId="{CA4372FC-1973-486C-8B09-DBA18936B0AD}" destId="{090166EB-6066-4157-B63D-6D84364F7BCE}" srcOrd="1" destOrd="0" presId="urn:microsoft.com/office/officeart/2005/8/layout/process5"/>
    <dgm:cxn modelId="{79CA4D9A-CAC5-4FF5-A874-E5B86FAC3CA5}" srcId="{93899B89-558B-40B0-98A1-83E1CA27340A}" destId="{5CD06645-13E9-40D7-9902-B94610694430}" srcOrd="6" destOrd="0" parTransId="{A87D2CF7-8D7F-41D4-BEB0-13D2ECA7F7CA}" sibTransId="{C8BFA56C-CFFE-4FAA-87DB-AD3187A06FBC}"/>
    <dgm:cxn modelId="{BB6320CB-ABC1-4698-B860-01D8223D2897}" type="presOf" srcId="{F43443DF-E655-4697-9ABB-EDCE8C913313}" destId="{00F220FE-5BCF-4A75-BAA1-34FC4BEFACA0}" srcOrd="0" destOrd="0" presId="urn:microsoft.com/office/officeart/2005/8/layout/process5"/>
    <dgm:cxn modelId="{7BA7CE44-3537-44E6-ACE7-702AFBFE4009}" srcId="{93899B89-558B-40B0-98A1-83E1CA27340A}" destId="{53CADDB0-3768-4588-B4A1-9827A239D28F}" srcOrd="7" destOrd="0" parTransId="{39B8E491-8DD8-4843-86D5-781A613BC2E9}" sibTransId="{4FDC6119-46F9-4692-A361-B42765E67472}"/>
    <dgm:cxn modelId="{2F1E58A3-28D4-4081-80CC-55ECF2D2AA6E}" type="presOf" srcId="{8F9F20C5-7BE0-47E0-8EFE-6E391ABBE5B2}" destId="{D4F1626F-DE0F-4E41-AE3A-E9535350C396}" srcOrd="1" destOrd="0" presId="urn:microsoft.com/office/officeart/2005/8/layout/process5"/>
    <dgm:cxn modelId="{2CB140DB-E6D8-4679-9E33-23CE70232C52}" srcId="{93899B89-558B-40B0-98A1-83E1CA27340A}" destId="{D7E48D89-F7EC-4EE0-91CA-E5E516D030E3}" srcOrd="3" destOrd="0" parTransId="{2001FC6B-542B-4AD6-A48C-979788950C76}" sibTransId="{FC579F0C-6F9B-47CE-BD36-7050C3339170}"/>
    <dgm:cxn modelId="{DEAF0F66-C65A-424C-BD0D-B8957A0D4364}" type="presOf" srcId="{19482D21-5BDD-4DC6-9E1D-04670878827D}" destId="{DA9B4833-2511-4C8D-83EE-DE546A4C5B9D}" srcOrd="1" destOrd="0" presId="urn:microsoft.com/office/officeart/2005/8/layout/process5"/>
    <dgm:cxn modelId="{CAA58D40-C939-4AE5-9D4D-32DCF852C5F7}" type="presOf" srcId="{37A88427-AF10-42DD-AE9F-BBBDFE06CF62}" destId="{7C6B9B01-02EA-45B6-9EB9-093D144B0EFB}" srcOrd="0" destOrd="0" presId="urn:microsoft.com/office/officeart/2005/8/layout/process5"/>
    <dgm:cxn modelId="{F0BC3011-68A4-4844-AA23-58207D1499B9}" type="presOf" srcId="{8F9F20C5-7BE0-47E0-8EFE-6E391ABBE5B2}" destId="{E30BF81A-3CC7-467C-B1CC-5F2990DBA5B5}" srcOrd="0" destOrd="0" presId="urn:microsoft.com/office/officeart/2005/8/layout/process5"/>
    <dgm:cxn modelId="{E10D69F2-5A55-48FC-87B3-D134BDABE693}" type="presOf" srcId="{CBA150AE-E2F9-44F9-9EB5-2D2872C63FE5}" destId="{03DEA9B0-418E-4E3E-BF88-1750197A1441}" srcOrd="0" destOrd="0" presId="urn:microsoft.com/office/officeart/2005/8/layout/process5"/>
    <dgm:cxn modelId="{9E87C488-9B91-4CFE-87AE-671CDB3F431A}" type="presOf" srcId="{C8BFA56C-CFFE-4FAA-87DB-AD3187A06FBC}" destId="{4C8D44D3-B03F-461C-BFC5-38824538B61C}" srcOrd="1" destOrd="0" presId="urn:microsoft.com/office/officeart/2005/8/layout/process5"/>
    <dgm:cxn modelId="{264E7201-BCDC-4782-97F6-5471F90C8256}" type="presOf" srcId="{8BD8B4FB-0EB4-4AB5-87EA-3ED9897CE81B}" destId="{C3ADCCA6-39C4-4D2C-9B45-5612A57EC1E4}" srcOrd="0" destOrd="0" presId="urn:microsoft.com/office/officeart/2005/8/layout/process5"/>
    <dgm:cxn modelId="{31C11E0D-0F1A-4CBB-B70A-3416DD98F282}" type="presOf" srcId="{C8BFA56C-CFFE-4FAA-87DB-AD3187A06FBC}" destId="{34BAF5FB-73B7-45D7-AEB0-DCA6424FA30E}" srcOrd="0" destOrd="0" presId="urn:microsoft.com/office/officeart/2005/8/layout/process5"/>
    <dgm:cxn modelId="{27C5C006-840E-404E-B090-57BBEDD3191E}" type="presOf" srcId="{19482D21-5BDD-4DC6-9E1D-04670878827D}" destId="{76032427-90E9-4CFA-BEB0-F18149B617CB}" srcOrd="0" destOrd="0" presId="urn:microsoft.com/office/officeart/2005/8/layout/process5"/>
    <dgm:cxn modelId="{AA5A7FD2-53D0-4167-ACC5-C56CA504CA48}" type="presOf" srcId="{FC579F0C-6F9B-47CE-BD36-7050C3339170}" destId="{AE04EFF8-D6F1-44A1-99BC-772912A00929}" srcOrd="0" destOrd="0" presId="urn:microsoft.com/office/officeart/2005/8/layout/process5"/>
    <dgm:cxn modelId="{7160C1EB-BA16-4998-8484-ED24BEBF24BB}" type="presOf" srcId="{5CD06645-13E9-40D7-9902-B94610694430}" destId="{2C7034ED-D739-4461-AD46-E7915EBF66B2}" srcOrd="0" destOrd="0" presId="urn:microsoft.com/office/officeart/2005/8/layout/process5"/>
    <dgm:cxn modelId="{84341806-9540-48DE-BB10-F325CE898D92}" srcId="{93899B89-558B-40B0-98A1-83E1CA27340A}" destId="{CBA150AE-E2F9-44F9-9EB5-2D2872C63FE5}" srcOrd="4" destOrd="0" parTransId="{B41E2315-E5FF-4BA0-A670-769345101198}" sibTransId="{CA4372FC-1973-486C-8B09-DBA18936B0AD}"/>
    <dgm:cxn modelId="{A4F9BD7A-74C2-403D-9EB0-395C19C2466D}" type="presOf" srcId="{46FA73CB-090E-44F7-B026-EE5F1EDD255A}" destId="{193C0D61-5CED-4EB3-9DA8-CE2776A3ED27}" srcOrd="0" destOrd="0" presId="urn:microsoft.com/office/officeart/2005/8/layout/process5"/>
    <dgm:cxn modelId="{43DE53A4-9C67-4D09-A06B-B0AE9EAA466E}" srcId="{93899B89-558B-40B0-98A1-83E1CA27340A}" destId="{F43443DF-E655-4697-9ABB-EDCE8C913313}" srcOrd="1" destOrd="0" parTransId="{32A94FF7-DE62-495D-9DD0-9099344110E0}" sibTransId="{19482D21-5BDD-4DC6-9E1D-04670878827D}"/>
    <dgm:cxn modelId="{DAEF6D25-0C0D-41D4-B7E6-61F1FD422318}" srcId="{93899B89-558B-40B0-98A1-83E1CA27340A}" destId="{F24C4868-03C8-4C56-AD41-E4EFFE88FEE7}" srcOrd="5" destOrd="0" parTransId="{948D9B0E-4A6C-4DA8-AF8E-4BA7EC31A982}" sibTransId="{8F9F20C5-7BE0-47E0-8EFE-6E391ABBE5B2}"/>
    <dgm:cxn modelId="{54FE8773-6DC0-40AC-BEE4-624B104E92E2}" type="presOf" srcId="{FC579F0C-6F9B-47CE-BD36-7050C3339170}" destId="{7B034851-2420-4125-AABD-1E25D33F0B9E}" srcOrd="1" destOrd="0" presId="urn:microsoft.com/office/officeart/2005/8/layout/process5"/>
    <dgm:cxn modelId="{ED085442-272B-4C32-A564-26BA5695D147}" srcId="{93899B89-558B-40B0-98A1-83E1CA27340A}" destId="{46FA73CB-090E-44F7-B026-EE5F1EDD255A}" srcOrd="0" destOrd="0" parTransId="{90C8A8F0-63FE-451E-9CB5-40D7B1D5D2DA}" sibTransId="{37A88427-AF10-42DD-AE9F-BBBDFE06CF62}"/>
    <dgm:cxn modelId="{6A35A9BA-7D5D-432A-BB64-90D927BC7FBB}" type="presOf" srcId="{53CADDB0-3768-4588-B4A1-9827A239D28F}" destId="{382E0F6F-CE1C-4AD3-9CF8-D8FB51319EEC}" srcOrd="0" destOrd="0" presId="urn:microsoft.com/office/officeart/2005/8/layout/process5"/>
    <dgm:cxn modelId="{0700BB3C-A2B5-4AD4-AC2A-F2C7A2845D84}" type="presOf" srcId="{D7E48D89-F7EC-4EE0-91CA-E5E516D030E3}" destId="{C3B5200B-B974-48FB-8C2B-F6A4138CA3FE}" srcOrd="0" destOrd="0" presId="urn:microsoft.com/office/officeart/2005/8/layout/process5"/>
    <dgm:cxn modelId="{AD65BC61-7964-43E1-B494-2F58DBEA290C}" type="presOf" srcId="{37A88427-AF10-42DD-AE9F-BBBDFE06CF62}" destId="{75BC239E-3664-43AA-93A1-78BEBDA94C1B}" srcOrd="1" destOrd="0" presId="urn:microsoft.com/office/officeart/2005/8/layout/process5"/>
    <dgm:cxn modelId="{69D3DF97-4A13-46A2-AE7D-F7AE7D67B411}" type="presOf" srcId="{8BD8B4FB-0EB4-4AB5-87EA-3ED9897CE81B}" destId="{ECE08746-B3AC-4B77-A9AD-5AB8BDFEC97E}" srcOrd="1" destOrd="0" presId="urn:microsoft.com/office/officeart/2005/8/layout/process5"/>
    <dgm:cxn modelId="{ED02AE84-862F-418D-97D3-EA698F4B5603}" type="presOf" srcId="{F24C4868-03C8-4C56-AD41-E4EFFE88FEE7}" destId="{ED3EFE9B-6819-47EB-99C9-53571EA883E7}" srcOrd="0" destOrd="0" presId="urn:microsoft.com/office/officeart/2005/8/layout/process5"/>
    <dgm:cxn modelId="{B0C28A64-655A-427A-8920-96C16BF82DA6}" srcId="{93899B89-558B-40B0-98A1-83E1CA27340A}" destId="{3868DEB5-83F9-4CAC-9A8F-8E2ADFACDC46}" srcOrd="2" destOrd="0" parTransId="{E2369F37-22B4-431D-8D33-EED2B93E91FE}" sibTransId="{8BD8B4FB-0EB4-4AB5-87EA-3ED9897CE81B}"/>
    <dgm:cxn modelId="{A2DD9A99-CB2C-4BFD-8D49-1449B21F3679}" type="presParOf" srcId="{14FE14CE-3414-495C-9797-632B7FAA30DF}" destId="{193C0D61-5CED-4EB3-9DA8-CE2776A3ED27}" srcOrd="0" destOrd="0" presId="urn:microsoft.com/office/officeart/2005/8/layout/process5"/>
    <dgm:cxn modelId="{DAB36452-0444-4C0A-8FB5-22C0039B79EC}" type="presParOf" srcId="{14FE14CE-3414-495C-9797-632B7FAA30DF}" destId="{7C6B9B01-02EA-45B6-9EB9-093D144B0EFB}" srcOrd="1" destOrd="0" presId="urn:microsoft.com/office/officeart/2005/8/layout/process5"/>
    <dgm:cxn modelId="{88D8B6A7-3DA2-4027-9284-9E524EF76772}" type="presParOf" srcId="{7C6B9B01-02EA-45B6-9EB9-093D144B0EFB}" destId="{75BC239E-3664-43AA-93A1-78BEBDA94C1B}" srcOrd="0" destOrd="0" presId="urn:microsoft.com/office/officeart/2005/8/layout/process5"/>
    <dgm:cxn modelId="{85BC6C95-2E83-4A56-8518-BB79BB2588E2}" type="presParOf" srcId="{14FE14CE-3414-495C-9797-632B7FAA30DF}" destId="{00F220FE-5BCF-4A75-BAA1-34FC4BEFACA0}" srcOrd="2" destOrd="0" presId="urn:microsoft.com/office/officeart/2005/8/layout/process5"/>
    <dgm:cxn modelId="{A6930097-8E13-4070-BB7D-9C8441A2684C}" type="presParOf" srcId="{14FE14CE-3414-495C-9797-632B7FAA30DF}" destId="{76032427-90E9-4CFA-BEB0-F18149B617CB}" srcOrd="3" destOrd="0" presId="urn:microsoft.com/office/officeart/2005/8/layout/process5"/>
    <dgm:cxn modelId="{EE4FB6F1-F19C-42E8-9AFF-0A8C45D6F322}" type="presParOf" srcId="{76032427-90E9-4CFA-BEB0-F18149B617CB}" destId="{DA9B4833-2511-4C8D-83EE-DE546A4C5B9D}" srcOrd="0" destOrd="0" presId="urn:microsoft.com/office/officeart/2005/8/layout/process5"/>
    <dgm:cxn modelId="{A6334FA1-3C58-4F3B-B3E6-1E8F4D2D64EB}" type="presParOf" srcId="{14FE14CE-3414-495C-9797-632B7FAA30DF}" destId="{EF76C116-D120-4783-82CF-ADC767AE69D1}" srcOrd="4" destOrd="0" presId="urn:microsoft.com/office/officeart/2005/8/layout/process5"/>
    <dgm:cxn modelId="{BB8AF60D-79F8-4AA0-9F57-95F84AFABB08}" type="presParOf" srcId="{14FE14CE-3414-495C-9797-632B7FAA30DF}" destId="{C3ADCCA6-39C4-4D2C-9B45-5612A57EC1E4}" srcOrd="5" destOrd="0" presId="urn:microsoft.com/office/officeart/2005/8/layout/process5"/>
    <dgm:cxn modelId="{BF0F9FF9-714F-4167-B1D8-E6D41F166737}" type="presParOf" srcId="{C3ADCCA6-39C4-4D2C-9B45-5612A57EC1E4}" destId="{ECE08746-B3AC-4B77-A9AD-5AB8BDFEC97E}" srcOrd="0" destOrd="0" presId="urn:microsoft.com/office/officeart/2005/8/layout/process5"/>
    <dgm:cxn modelId="{13E0F911-A093-4722-B3C3-47E0276EB44F}" type="presParOf" srcId="{14FE14CE-3414-495C-9797-632B7FAA30DF}" destId="{C3B5200B-B974-48FB-8C2B-F6A4138CA3FE}" srcOrd="6" destOrd="0" presId="urn:microsoft.com/office/officeart/2005/8/layout/process5"/>
    <dgm:cxn modelId="{9FBDA987-989A-4D92-B7FE-E2B63F6BE49C}" type="presParOf" srcId="{14FE14CE-3414-495C-9797-632B7FAA30DF}" destId="{AE04EFF8-D6F1-44A1-99BC-772912A00929}" srcOrd="7" destOrd="0" presId="urn:microsoft.com/office/officeart/2005/8/layout/process5"/>
    <dgm:cxn modelId="{C4264213-D7E0-40E9-ABD6-4193EA50A4EA}" type="presParOf" srcId="{AE04EFF8-D6F1-44A1-99BC-772912A00929}" destId="{7B034851-2420-4125-AABD-1E25D33F0B9E}" srcOrd="0" destOrd="0" presId="urn:microsoft.com/office/officeart/2005/8/layout/process5"/>
    <dgm:cxn modelId="{416E0EB6-F548-43C9-BD67-BCE9EA66818A}" type="presParOf" srcId="{14FE14CE-3414-495C-9797-632B7FAA30DF}" destId="{03DEA9B0-418E-4E3E-BF88-1750197A1441}" srcOrd="8" destOrd="0" presId="urn:microsoft.com/office/officeart/2005/8/layout/process5"/>
    <dgm:cxn modelId="{5142F619-5F11-4713-AC8E-8E0770E95035}" type="presParOf" srcId="{14FE14CE-3414-495C-9797-632B7FAA30DF}" destId="{8A4BB1DA-A70D-409A-9483-EE5C66988D05}" srcOrd="9" destOrd="0" presId="urn:microsoft.com/office/officeart/2005/8/layout/process5"/>
    <dgm:cxn modelId="{C320B7E4-6369-4AAE-A86D-B6DB0D46DD7B}" type="presParOf" srcId="{8A4BB1DA-A70D-409A-9483-EE5C66988D05}" destId="{090166EB-6066-4157-B63D-6D84364F7BCE}" srcOrd="0" destOrd="0" presId="urn:microsoft.com/office/officeart/2005/8/layout/process5"/>
    <dgm:cxn modelId="{C74A3858-678B-4B3E-8574-99E73AB5B699}" type="presParOf" srcId="{14FE14CE-3414-495C-9797-632B7FAA30DF}" destId="{ED3EFE9B-6819-47EB-99C9-53571EA883E7}" srcOrd="10" destOrd="0" presId="urn:microsoft.com/office/officeart/2005/8/layout/process5"/>
    <dgm:cxn modelId="{573F9E29-64E5-4C00-98B0-D9E74D4EC070}" type="presParOf" srcId="{14FE14CE-3414-495C-9797-632B7FAA30DF}" destId="{E30BF81A-3CC7-467C-B1CC-5F2990DBA5B5}" srcOrd="11" destOrd="0" presId="urn:microsoft.com/office/officeart/2005/8/layout/process5"/>
    <dgm:cxn modelId="{BC6CF6AE-B66B-4A38-86E5-9BC28DABFCDF}" type="presParOf" srcId="{E30BF81A-3CC7-467C-B1CC-5F2990DBA5B5}" destId="{D4F1626F-DE0F-4E41-AE3A-E9535350C396}" srcOrd="0" destOrd="0" presId="urn:microsoft.com/office/officeart/2005/8/layout/process5"/>
    <dgm:cxn modelId="{D12F997F-206B-45FE-8FB1-B94DF625A5B7}" type="presParOf" srcId="{14FE14CE-3414-495C-9797-632B7FAA30DF}" destId="{2C7034ED-D739-4461-AD46-E7915EBF66B2}" srcOrd="12" destOrd="0" presId="urn:microsoft.com/office/officeart/2005/8/layout/process5"/>
    <dgm:cxn modelId="{CAAADD73-CCD3-42C7-8678-367DC394D77E}" type="presParOf" srcId="{14FE14CE-3414-495C-9797-632B7FAA30DF}" destId="{34BAF5FB-73B7-45D7-AEB0-DCA6424FA30E}" srcOrd="13" destOrd="0" presId="urn:microsoft.com/office/officeart/2005/8/layout/process5"/>
    <dgm:cxn modelId="{A29FDE54-4781-42A0-9BA1-A0681B56564D}" type="presParOf" srcId="{34BAF5FB-73B7-45D7-AEB0-DCA6424FA30E}" destId="{4C8D44D3-B03F-461C-BFC5-38824538B61C}" srcOrd="0" destOrd="0" presId="urn:microsoft.com/office/officeart/2005/8/layout/process5"/>
    <dgm:cxn modelId="{46E7761E-69FC-4674-81A3-72928550395E}" type="presParOf" srcId="{14FE14CE-3414-495C-9797-632B7FAA30DF}" destId="{382E0F6F-CE1C-4AD3-9CF8-D8FB51319EEC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C0D61-5CED-4EB3-9DA8-CE2776A3ED27}">
      <dsp:nvSpPr>
        <dsp:cNvPr id="0" name=""/>
        <dsp:cNvSpPr/>
      </dsp:nvSpPr>
      <dsp:spPr>
        <a:xfrm>
          <a:off x="7536" y="1355700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Загрузка файлов с данными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65440" y="1413604"/>
        <a:ext cx="3179200" cy="1861197"/>
      </dsp:txXfrm>
    </dsp:sp>
    <dsp:sp modelId="{7C6B9B01-02EA-45B6-9EB9-093D144B0EFB}">
      <dsp:nvSpPr>
        <dsp:cNvPr id="0" name=""/>
        <dsp:cNvSpPr/>
      </dsp:nvSpPr>
      <dsp:spPr>
        <a:xfrm>
          <a:off x="3592505" y="1935621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>
        <a:off x="3592505" y="2099053"/>
        <a:ext cx="488979" cy="490298"/>
      </dsp:txXfrm>
    </dsp:sp>
    <dsp:sp modelId="{00F220FE-5BCF-4A75-BAA1-34FC4BEFACA0}">
      <dsp:nvSpPr>
        <dsp:cNvPr id="0" name=""/>
        <dsp:cNvSpPr/>
      </dsp:nvSpPr>
      <dsp:spPr>
        <a:xfrm>
          <a:off x="4620548" y="1355700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Предобработка данных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4678452" y="1413604"/>
        <a:ext cx="3179200" cy="1861197"/>
      </dsp:txXfrm>
    </dsp:sp>
    <dsp:sp modelId="{76032427-90E9-4CFA-BEB0-F18149B617CB}">
      <dsp:nvSpPr>
        <dsp:cNvPr id="0" name=""/>
        <dsp:cNvSpPr/>
      </dsp:nvSpPr>
      <dsp:spPr>
        <a:xfrm>
          <a:off x="8205518" y="1935621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>
        <a:off x="8205518" y="2099053"/>
        <a:ext cx="488979" cy="490298"/>
      </dsp:txXfrm>
    </dsp:sp>
    <dsp:sp modelId="{EF76C116-D120-4783-82CF-ADC767AE69D1}">
      <dsp:nvSpPr>
        <dsp:cNvPr id="0" name=""/>
        <dsp:cNvSpPr/>
      </dsp:nvSpPr>
      <dsp:spPr>
        <a:xfrm>
          <a:off x="9233561" y="1355700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Исследовательский анализ данных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9291465" y="1413604"/>
        <a:ext cx="3179200" cy="1861197"/>
      </dsp:txXfrm>
    </dsp:sp>
    <dsp:sp modelId="{C3ADCCA6-39C4-4D2C-9B45-5612A57EC1E4}">
      <dsp:nvSpPr>
        <dsp:cNvPr id="0" name=""/>
        <dsp:cNvSpPr/>
      </dsp:nvSpPr>
      <dsp:spPr>
        <a:xfrm>
          <a:off x="12818531" y="1935621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>
        <a:off x="12818531" y="2099053"/>
        <a:ext cx="488979" cy="490298"/>
      </dsp:txXfrm>
    </dsp:sp>
    <dsp:sp modelId="{C3B5200B-B974-48FB-8C2B-F6A4138CA3FE}">
      <dsp:nvSpPr>
        <dsp:cNvPr id="0" name=""/>
        <dsp:cNvSpPr/>
      </dsp:nvSpPr>
      <dsp:spPr>
        <a:xfrm>
          <a:off x="13846573" y="1355700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Подготовка данных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13904477" y="1413604"/>
        <a:ext cx="3179200" cy="1861197"/>
      </dsp:txXfrm>
    </dsp:sp>
    <dsp:sp modelId="{AE04EFF8-D6F1-44A1-99BC-772912A00929}">
      <dsp:nvSpPr>
        <dsp:cNvPr id="0" name=""/>
        <dsp:cNvSpPr/>
      </dsp:nvSpPr>
      <dsp:spPr>
        <a:xfrm rot="5400000">
          <a:off x="15144807" y="3563356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-5400000">
        <a:off x="15248929" y="3622666"/>
        <a:ext cx="490298" cy="488979"/>
      </dsp:txXfrm>
    </dsp:sp>
    <dsp:sp modelId="{03DEA9B0-418E-4E3E-BF88-1750197A1441}">
      <dsp:nvSpPr>
        <dsp:cNvPr id="0" name=""/>
        <dsp:cNvSpPr/>
      </dsp:nvSpPr>
      <dsp:spPr>
        <a:xfrm>
          <a:off x="13846573" y="4650709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Выбор и обучение модели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13904477" y="4708613"/>
        <a:ext cx="3179200" cy="1861197"/>
      </dsp:txXfrm>
    </dsp:sp>
    <dsp:sp modelId="{8A4BB1DA-A70D-409A-9483-EE5C66988D05}">
      <dsp:nvSpPr>
        <dsp:cNvPr id="0" name=""/>
        <dsp:cNvSpPr/>
      </dsp:nvSpPr>
      <dsp:spPr>
        <a:xfrm rot="10800000">
          <a:off x="12858071" y="5230630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10800000">
        <a:off x="13067633" y="5394062"/>
        <a:ext cx="488979" cy="490298"/>
      </dsp:txXfrm>
    </dsp:sp>
    <dsp:sp modelId="{ED3EFE9B-6819-47EB-99C9-53571EA883E7}">
      <dsp:nvSpPr>
        <dsp:cNvPr id="0" name=""/>
        <dsp:cNvSpPr/>
      </dsp:nvSpPr>
      <dsp:spPr>
        <a:xfrm>
          <a:off x="9233561" y="4650709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Итоговая оценка качества предсказания лучшей модели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9291465" y="4708613"/>
        <a:ext cx="3179200" cy="1861197"/>
      </dsp:txXfrm>
    </dsp:sp>
    <dsp:sp modelId="{E30BF81A-3CC7-467C-B1CC-5F2990DBA5B5}">
      <dsp:nvSpPr>
        <dsp:cNvPr id="0" name=""/>
        <dsp:cNvSpPr/>
      </dsp:nvSpPr>
      <dsp:spPr>
        <a:xfrm rot="10800000">
          <a:off x="8245058" y="5230630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10800000">
        <a:off x="8454620" y="5394062"/>
        <a:ext cx="488979" cy="490298"/>
      </dsp:txXfrm>
    </dsp:sp>
    <dsp:sp modelId="{2C7034ED-D739-4461-AD46-E7915EBF66B2}">
      <dsp:nvSpPr>
        <dsp:cNvPr id="0" name=""/>
        <dsp:cNvSpPr/>
      </dsp:nvSpPr>
      <dsp:spPr>
        <a:xfrm>
          <a:off x="4620548" y="4650709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Анализ важности признаков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4678452" y="4708613"/>
        <a:ext cx="3179200" cy="1861197"/>
      </dsp:txXfrm>
    </dsp:sp>
    <dsp:sp modelId="{34BAF5FB-73B7-45D7-AEB0-DCA6424FA30E}">
      <dsp:nvSpPr>
        <dsp:cNvPr id="0" name=""/>
        <dsp:cNvSpPr/>
      </dsp:nvSpPr>
      <dsp:spPr>
        <a:xfrm rot="10800000">
          <a:off x="3632046" y="5230630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10800000">
        <a:off x="3841608" y="5394062"/>
        <a:ext cx="488979" cy="490298"/>
      </dsp:txXfrm>
    </dsp:sp>
    <dsp:sp modelId="{382E0F6F-CE1C-4AD3-9CF8-D8FB51319EEC}">
      <dsp:nvSpPr>
        <dsp:cNvPr id="0" name=""/>
        <dsp:cNvSpPr/>
      </dsp:nvSpPr>
      <dsp:spPr>
        <a:xfrm>
          <a:off x="7536" y="4650709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Отчёт по исследованию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65440" y="4708613"/>
        <a:ext cx="3179200" cy="1861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0061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865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768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8046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0148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0570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0828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200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1462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268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478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8946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2623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860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8607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4198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602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1961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5125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9658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850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8707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5404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5735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8847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917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198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4754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9186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607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441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013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738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8742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110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2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1735785" y="510844"/>
            <a:ext cx="16632528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95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1448316" y="3746348"/>
            <a:ext cx="17207467" cy="31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1735785" y="510844"/>
            <a:ext cx="16632528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95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1735785" y="510844"/>
            <a:ext cx="16632528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95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ctrTitle"/>
          </p:nvPr>
        </p:nvSpPr>
        <p:spPr>
          <a:xfrm>
            <a:off x="552727" y="510844"/>
            <a:ext cx="18998644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1735785" y="510844"/>
            <a:ext cx="16632528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1448316" y="3746348"/>
            <a:ext cx="17207467" cy="31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8" b="3317"/>
          <a:stretch/>
        </p:blipFill>
        <p:spPr bwMode="auto">
          <a:xfrm>
            <a:off x="0" y="1"/>
            <a:ext cx="20104100" cy="1130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oogle Shape;55;p1"/>
          <p:cNvSpPr txBox="1">
            <a:spLocks noGrp="1"/>
          </p:cNvSpPr>
          <p:nvPr>
            <p:ph type="title"/>
          </p:nvPr>
        </p:nvSpPr>
        <p:spPr>
          <a:xfrm>
            <a:off x="448602" y="186609"/>
            <a:ext cx="10025433" cy="466964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60000" tIns="360000" rIns="360000" bIns="360000" anchor="t" anchorCtr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lang="ru-RU" sz="7400" dirty="0">
                <a:latin typeface="Arial"/>
                <a:ea typeface="Arial"/>
                <a:cs typeface="Arial"/>
                <a:sym typeface="Arial"/>
              </a:rPr>
              <a:t>Мастерская №</a:t>
            </a:r>
            <a:r>
              <a:rPr lang="ru-RU" sz="7400" dirty="0" smtClean="0"/>
              <a:t>1</a:t>
            </a:r>
            <a:br>
              <a:rPr lang="ru-RU" sz="7400" dirty="0" smtClean="0"/>
            </a:br>
            <a:r>
              <a:rPr lang="ru-RU" b="0" dirty="0"/>
              <a:t>Жизнеспособность </a:t>
            </a:r>
            <a:r>
              <a:rPr lang="ru-RU" b="0" dirty="0" err="1" smtClean="0"/>
              <a:t>стартапов</a:t>
            </a:r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sz="3000" b="0" dirty="0"/>
              <a:t/>
            </a:r>
            <a:br>
              <a:rPr lang="ru-RU" sz="3000" b="0" dirty="0"/>
            </a:br>
            <a:r>
              <a:rPr lang="ru-RU" sz="3000" b="0" dirty="0"/>
              <a:t>Пример выполнения работы</a:t>
            </a:r>
            <a:br>
              <a:rPr lang="ru-RU" sz="3000" b="0" dirty="0"/>
            </a:br>
            <a:r>
              <a:rPr lang="en-US" sz="3000" b="0" dirty="0" smtClean="0"/>
              <a:t>DS30+, </a:t>
            </a:r>
            <a:r>
              <a:rPr lang="ru-RU" sz="3000" b="0" dirty="0" smtClean="0"/>
              <a:t>Е</a:t>
            </a:r>
            <a:r>
              <a:rPr lang="ru-RU" sz="3000" b="0" dirty="0"/>
              <a:t>. </a:t>
            </a:r>
            <a:r>
              <a:rPr lang="ru-RU" sz="3000" b="0" dirty="0" err="1"/>
              <a:t>Побежимовский</a:t>
            </a:r>
            <a:r>
              <a:rPr lang="ru-RU" sz="3000" b="0" dirty="0"/>
              <a:t>, </a:t>
            </a:r>
            <a:r>
              <a:rPr lang="ru-RU" sz="3000" b="0" dirty="0" smtClean="0"/>
              <a:t>23.05.2024</a:t>
            </a:r>
            <a:endParaRPr sz="3000" b="0" dirty="0">
              <a:sym typeface="Arial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>
                <a:solidFill>
                  <a:schemeClr val="bg1"/>
                </a:solidFill>
                <a:latin typeface="+mj-lt"/>
              </a:rPr>
              <a:t>5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sz="3200" b="1" dirty="0">
                <a:solidFill>
                  <a:schemeClr val="bg1"/>
                </a:solidFill>
                <a:latin typeface="+mj-lt"/>
              </a:rPr>
              <a:t>Неявные дубликаты и 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аномалии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11" name="Google Shape;205;p10"/>
          <p:cNvSpPr txBox="1"/>
          <p:nvPr/>
        </p:nvSpPr>
        <p:spPr>
          <a:xfrm>
            <a:off x="3210746" y="3144457"/>
            <a:ext cx="5698792" cy="7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algn="ctr">
              <a:lnSpc>
                <a:spcPct val="118292"/>
              </a:lnSpc>
              <a:buSzPts val="2050"/>
            </a:pPr>
            <a:r>
              <a:rPr lang="ru-RU" sz="2050" b="1" dirty="0">
                <a:solidFill>
                  <a:srgbClr val="F5DE68"/>
                </a:solidFill>
              </a:rPr>
              <a:t>Количество и доля уникальных значений </a:t>
            </a:r>
            <a:endParaRPr lang="ru-RU" sz="2050" b="1" dirty="0" smtClean="0">
              <a:solidFill>
                <a:srgbClr val="F5DE68"/>
              </a:solidFill>
            </a:endParaRPr>
          </a:p>
          <a:p>
            <a:pPr marL="12700" lvl="0" algn="ctr">
              <a:lnSpc>
                <a:spcPct val="118292"/>
              </a:lnSpc>
              <a:buSzPts val="2050"/>
            </a:pPr>
            <a:r>
              <a:rPr lang="ru-RU" sz="2050" b="1" dirty="0" smtClean="0">
                <a:solidFill>
                  <a:srgbClr val="F5DE68"/>
                </a:solidFill>
              </a:rPr>
              <a:t>в </a:t>
            </a:r>
            <a:r>
              <a:rPr lang="ru-RU" sz="2050" b="1" dirty="0">
                <a:solidFill>
                  <a:srgbClr val="F5DE68"/>
                </a:solidFill>
              </a:rPr>
              <a:t>признаках </a:t>
            </a:r>
            <a:r>
              <a:rPr lang="ru-RU" sz="2050" b="1" dirty="0" err="1">
                <a:solidFill>
                  <a:srgbClr val="F5DE68"/>
                </a:solidFill>
              </a:rPr>
              <a:t>датафрейма</a:t>
            </a:r>
            <a:r>
              <a:rPr lang="ru-RU" sz="2050" b="1" dirty="0">
                <a:solidFill>
                  <a:srgbClr val="F5DE68"/>
                </a:solidFill>
              </a:rPr>
              <a:t> "</a:t>
            </a:r>
            <a:r>
              <a:rPr lang="ru-RU" sz="2050" b="1" dirty="0" err="1">
                <a:solidFill>
                  <a:srgbClr val="F5DE68"/>
                </a:solidFill>
              </a:rPr>
              <a:t>df_train</a:t>
            </a:r>
            <a:r>
              <a:rPr lang="ru-RU" sz="2050" b="1" dirty="0">
                <a:solidFill>
                  <a:srgbClr val="F5DE68"/>
                </a:solidFill>
              </a:rPr>
              <a:t>":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3" name="Google Shape;205;p10"/>
          <p:cNvSpPr txBox="1"/>
          <p:nvPr/>
        </p:nvSpPr>
        <p:spPr>
          <a:xfrm>
            <a:off x="10745154" y="3144457"/>
            <a:ext cx="5655430" cy="7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algn="ctr">
              <a:lnSpc>
                <a:spcPct val="118292"/>
              </a:lnSpc>
              <a:buSzPts val="2050"/>
            </a:pPr>
            <a:r>
              <a:rPr lang="ru-RU" sz="2050" b="1" dirty="0">
                <a:solidFill>
                  <a:srgbClr val="F5DE68"/>
                </a:solidFill>
              </a:rPr>
              <a:t>Количество и доля уникальных значений </a:t>
            </a:r>
            <a:endParaRPr lang="ru-RU" sz="2050" b="1" dirty="0" smtClean="0">
              <a:solidFill>
                <a:srgbClr val="F5DE68"/>
              </a:solidFill>
            </a:endParaRPr>
          </a:p>
          <a:p>
            <a:pPr marL="12700" lvl="0" algn="ctr">
              <a:lnSpc>
                <a:spcPct val="118292"/>
              </a:lnSpc>
              <a:buSzPts val="2050"/>
            </a:pPr>
            <a:r>
              <a:rPr lang="ru-RU" sz="2050" b="1" dirty="0" smtClean="0">
                <a:solidFill>
                  <a:srgbClr val="F5DE68"/>
                </a:solidFill>
              </a:rPr>
              <a:t>в </a:t>
            </a:r>
            <a:r>
              <a:rPr lang="ru-RU" sz="2050" b="1" dirty="0">
                <a:solidFill>
                  <a:srgbClr val="F5DE68"/>
                </a:solidFill>
              </a:rPr>
              <a:t>признаках </a:t>
            </a:r>
            <a:r>
              <a:rPr lang="ru-RU" sz="2050" b="1" dirty="0" err="1">
                <a:solidFill>
                  <a:srgbClr val="F5DE68"/>
                </a:solidFill>
              </a:rPr>
              <a:t>датафрейма</a:t>
            </a:r>
            <a:r>
              <a:rPr lang="ru-RU" sz="2050" b="1" dirty="0">
                <a:solidFill>
                  <a:srgbClr val="F5DE68"/>
                </a:solidFill>
              </a:rPr>
              <a:t> "</a:t>
            </a:r>
            <a:r>
              <a:rPr lang="ru-RU" sz="2050" b="1" dirty="0" err="1">
                <a:solidFill>
                  <a:srgbClr val="F5DE68"/>
                </a:solidFill>
              </a:rPr>
              <a:t>df_test</a:t>
            </a:r>
            <a:r>
              <a:rPr lang="ru-RU" sz="2050" b="1" dirty="0">
                <a:solidFill>
                  <a:srgbClr val="F5DE68"/>
                </a:solidFill>
              </a:rPr>
              <a:t>"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42" y="4200042"/>
            <a:ext cx="4071600" cy="54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613" y="4158453"/>
            <a:ext cx="4308512" cy="5400000"/>
          </a:xfrm>
          <a:prstGeom prst="rect">
            <a:avLst/>
          </a:prstGeom>
        </p:spPr>
      </p:pic>
      <p:sp>
        <p:nvSpPr>
          <p:cNvPr id="14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3572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>
                <a:solidFill>
                  <a:schemeClr val="bg1"/>
                </a:solidFill>
                <a:latin typeface="+mj-lt"/>
              </a:rPr>
              <a:t>5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sz="3200" b="1" dirty="0">
                <a:solidFill>
                  <a:schemeClr val="bg1"/>
                </a:solidFill>
                <a:latin typeface="+mj-lt"/>
              </a:rPr>
              <a:t>Неявные дубликаты и 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аномалии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254368" y="3117676"/>
            <a:ext cx="18252831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F5DE68"/>
                </a:solidFill>
              </a:rPr>
              <a:t>Уникальные </a:t>
            </a:r>
            <a:r>
              <a:rPr lang="ru-RU" sz="2000" b="1" dirty="0">
                <a:solidFill>
                  <a:srgbClr val="F5DE68"/>
                </a:solidFill>
              </a:rPr>
              <a:t>значения (2 шт.) колонки "</a:t>
            </a:r>
            <a:r>
              <a:rPr lang="ru-RU" sz="2000" b="1" dirty="0" err="1">
                <a:solidFill>
                  <a:srgbClr val="F5DE68"/>
                </a:solidFill>
              </a:rPr>
              <a:t>status</a:t>
            </a:r>
            <a:r>
              <a:rPr lang="ru-RU" sz="2000" b="1" dirty="0">
                <a:solidFill>
                  <a:srgbClr val="F5DE68"/>
                </a:solidFill>
              </a:rPr>
              <a:t>" из </a:t>
            </a:r>
            <a:r>
              <a:rPr lang="ru-RU" sz="2000" b="1" dirty="0" err="1" smtClean="0">
                <a:solidFill>
                  <a:srgbClr val="F5DE68"/>
                </a:solidFill>
              </a:rPr>
              <a:t>df_train</a:t>
            </a:r>
            <a:endParaRPr lang="en-US" sz="2000" b="1" dirty="0">
              <a:solidFill>
                <a:srgbClr val="F5DE68"/>
              </a:solidFill>
            </a:endParaRPr>
          </a:p>
          <a:p>
            <a:r>
              <a:rPr lang="ru-RU" sz="2000" dirty="0" smtClean="0">
                <a:solidFill>
                  <a:schemeClr val="bg1"/>
                </a:solidFill>
              </a:rPr>
              <a:t>[</a:t>
            </a:r>
            <a:r>
              <a:rPr lang="ru-RU" sz="2000" dirty="0">
                <a:solidFill>
                  <a:schemeClr val="bg1"/>
                </a:solidFill>
              </a:rPr>
              <a:t>'</a:t>
            </a:r>
            <a:r>
              <a:rPr lang="ru-RU" sz="2000" dirty="0" err="1">
                <a:solidFill>
                  <a:schemeClr val="bg1"/>
                </a:solidFill>
              </a:rPr>
              <a:t>operating</a:t>
            </a:r>
            <a:r>
              <a:rPr lang="ru-RU" sz="2000" dirty="0">
                <a:solidFill>
                  <a:schemeClr val="bg1"/>
                </a:solidFill>
              </a:rPr>
              <a:t>' '</a:t>
            </a:r>
            <a:r>
              <a:rPr lang="ru-RU" sz="2000" dirty="0" err="1">
                <a:solidFill>
                  <a:schemeClr val="bg1"/>
                </a:solidFill>
              </a:rPr>
              <a:t>closed</a:t>
            </a:r>
            <a:r>
              <a:rPr lang="ru-RU" sz="2000" dirty="0" smtClean="0">
                <a:solidFill>
                  <a:schemeClr val="bg1"/>
                </a:solidFill>
              </a:rPr>
              <a:t>']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ru-RU" sz="2000" b="1" dirty="0" smtClean="0">
                <a:solidFill>
                  <a:srgbClr val="F5DE68"/>
                </a:solidFill>
              </a:rPr>
              <a:t>Уникальные </a:t>
            </a:r>
            <a:r>
              <a:rPr lang="ru-RU" sz="2000" b="1" dirty="0">
                <a:solidFill>
                  <a:srgbClr val="F5DE68"/>
                </a:solidFill>
              </a:rPr>
              <a:t>значения (135 шт.) колонки "</a:t>
            </a:r>
            <a:r>
              <a:rPr lang="ru-RU" sz="2000" b="1" dirty="0" err="1">
                <a:solidFill>
                  <a:srgbClr val="F5DE68"/>
                </a:solidFill>
              </a:rPr>
              <a:t>country_code</a:t>
            </a:r>
            <a:r>
              <a:rPr lang="ru-RU" sz="2000" b="1" dirty="0">
                <a:solidFill>
                  <a:srgbClr val="F5DE68"/>
                </a:solidFill>
              </a:rPr>
              <a:t>" из </a:t>
            </a:r>
            <a:r>
              <a:rPr lang="ru-RU" sz="2000" b="1" dirty="0" err="1" smtClean="0">
                <a:solidFill>
                  <a:srgbClr val="F5DE68"/>
                </a:solidFill>
              </a:rPr>
              <a:t>df_train</a:t>
            </a:r>
            <a:endParaRPr lang="en-US" sz="2000" b="1" dirty="0">
              <a:solidFill>
                <a:srgbClr val="F5DE68"/>
              </a:solidFill>
            </a:endParaRPr>
          </a:p>
          <a:p>
            <a:r>
              <a:rPr lang="ru-RU" sz="2000" dirty="0" smtClean="0">
                <a:solidFill>
                  <a:schemeClr val="bg1"/>
                </a:solidFill>
              </a:rPr>
              <a:t>[</a:t>
            </a:r>
            <a:r>
              <a:rPr lang="ru-RU" sz="2000" dirty="0">
                <a:solidFill>
                  <a:schemeClr val="bg1"/>
                </a:solidFill>
              </a:rPr>
              <a:t>'ALB', 'ARE', 'ARG', 'ARM', 'AUS', 'AUT', 'AZE', 'BAH', 'BEL', 'BGD', 'BGR', 'BHR', 'BLM', 'BLR', 'BLZ', 'BMU', 'BRA', 'BRN', 'BWA', 'CAN', 'CHE', 'CHL', 'CHN', 'CMR', 'COL', 'CRI', 'CYM', 'CYP', 'CZE', 'DEU', 'DNK', 'DOM', 'DZA', 'ECU', 'EGY', 'ESP', 'EST', 'FIN', 'FRA', 'GBR', 'GEO', 'GGY', 'GHA', 'GIB', 'GRC', 'GRD', 'GTM', 'HKG', 'HND', 'HRV', 'HUN', 'IDN', 'IND', 'IRL', 'IRN', 'ISL', 'ISR', 'ITA', 'JAM', 'JEY', 'JOR', 'JPN', 'KAZ', 'KEN', 'KHM', 'KNA', 'KOR', 'KWT', 'LAO', 'LBN', 'LIE', 'LKA', 'LTU', 'LUX', 'LVA', 'MAF', 'MAR', 'MCO', 'MDA', 'MEX', 'MKD', 'MLT', 'MMR', 'MNE', 'MOZ', 'MUS', 'MYS', 'NGA', 'NIC', 'NLD', 'NOR', 'NPL', 'NZL', 'OMN', 'PAK', 'PAN', 'PER', 'PHL', 'POL', 'PRI', 'PRT', 'PRY', 'PSE', 'QAT', 'ROM', 'RUS', 'RWA', 'SAU', 'SEN', 'SGP', 'SLV', 'SOM', 'SRB', 'SVK', 'SVN', 'SWE', 'SYC', 'TAN', 'TGO', 'THA', 'TTO', 'TUN', 'TUR', 'TWN', 'UGA', 'UKR', 'URY', 'USA', 'UZB', 'VEN', 'VNM', 'ZAF', 'ZMB', 'ZWE', '</a:t>
            </a:r>
            <a:r>
              <a:rPr lang="ru-RU" sz="2000" dirty="0" err="1">
                <a:solidFill>
                  <a:schemeClr val="bg1"/>
                </a:solidFill>
              </a:rPr>
              <a:t>no_country</a:t>
            </a:r>
            <a:r>
              <a:rPr lang="ru-RU" sz="2000" dirty="0" smtClean="0">
                <a:solidFill>
                  <a:schemeClr val="bg1"/>
                </a:solidFill>
              </a:rPr>
              <a:t>']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ru-RU" sz="2000" b="1" dirty="0" smtClean="0">
                <a:solidFill>
                  <a:srgbClr val="F5DE68"/>
                </a:solidFill>
              </a:rPr>
              <a:t>Уникальные </a:t>
            </a:r>
            <a:r>
              <a:rPr lang="ru-RU" sz="2000" b="1" dirty="0">
                <a:solidFill>
                  <a:srgbClr val="F5DE68"/>
                </a:solidFill>
              </a:rPr>
              <a:t>значения (97 шт.) колонки "</a:t>
            </a:r>
            <a:r>
              <a:rPr lang="ru-RU" sz="2000" b="1" dirty="0" err="1">
                <a:solidFill>
                  <a:srgbClr val="F5DE68"/>
                </a:solidFill>
              </a:rPr>
              <a:t>country_code</a:t>
            </a:r>
            <a:r>
              <a:rPr lang="ru-RU" sz="2000" b="1" dirty="0">
                <a:solidFill>
                  <a:srgbClr val="F5DE68"/>
                </a:solidFill>
              </a:rPr>
              <a:t>" из </a:t>
            </a:r>
            <a:r>
              <a:rPr lang="ru-RU" sz="2000" b="1" dirty="0" err="1" smtClean="0">
                <a:solidFill>
                  <a:srgbClr val="F5DE68"/>
                </a:solidFill>
              </a:rPr>
              <a:t>df_tes</a:t>
            </a:r>
            <a:r>
              <a:rPr lang="en-US" sz="2000" b="1" dirty="0" smtClean="0">
                <a:solidFill>
                  <a:srgbClr val="F5DE68"/>
                </a:solidFill>
              </a:rPr>
              <a:t>t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[</a:t>
            </a:r>
            <a:r>
              <a:rPr lang="ru-RU" sz="2000" dirty="0">
                <a:solidFill>
                  <a:schemeClr val="bg1"/>
                </a:solidFill>
              </a:rPr>
              <a:t>'ARE', 'ARG', 'AUS', 'AUT', 'AZE', 'BEL', 'BGD', 'BGR', 'BHR', 'BLR', 'BMU', 'BRA', 'BRB', 'BWA', 'CAN', 'CHE', 'CHL', 'CHN', 'CIV', 'CMR', 'COL', 'CRI', 'CYM', 'CYP', 'CZE', 'DEU', 'DMA', 'DNK', 'ECU', 'EGY', 'ESP', 'EST', 'FIN', 'FRA', 'GBR', 'GHA', 'GRC', 'GTM', 'HKG', 'HRV', 'HUN', 'IDN', 'IND', 'IRL', 'ISL', 'ISR', 'ITA', 'JAM', 'JOR', 'JPN', 'KEN', 'KOR', 'LBN', 'LKA', 'LTU', 'LUX', 'LVA', 'MEX', 'MKD', 'MMR', 'MUS', 'MYS', 'NGA', 'NIC', 'NLD', 'NOR', 'NZL', 'PAK', 'PAN', 'PER', 'PHL', 'POL', 'PRT', 'PSE', 'ROM', 'RUS', 'SAU', 'SGP', 'SRB', 'SVK', 'SVN', 'SWE', 'TAN', 'THA', 'TTO', 'TUR', 'TWN', 'UGA', 'UKR', 'URY', 'USA', 'VEN', 'VNM', 'ZAF', 'ZMB', 'ZWE', '</a:t>
            </a:r>
            <a:r>
              <a:rPr lang="ru-RU" sz="2000" dirty="0" err="1">
                <a:solidFill>
                  <a:schemeClr val="bg1"/>
                </a:solidFill>
              </a:rPr>
              <a:t>no_country</a:t>
            </a:r>
            <a:r>
              <a:rPr lang="ru-RU" sz="2000" dirty="0" smtClean="0">
                <a:solidFill>
                  <a:schemeClr val="bg1"/>
                </a:solidFill>
              </a:rPr>
              <a:t>']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Неявных дубликатов и артефактов в исследуемых признаках не обнаружено.</a:t>
            </a:r>
          </a:p>
        </p:txBody>
      </p:sp>
    </p:spTree>
    <p:extLst>
      <p:ext uri="{BB962C8B-B14F-4D97-AF65-F5344CB8AC3E}">
        <p14:creationId xmlns:p14="http://schemas.microsoft.com/office/powerpoint/2010/main" val="232293838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6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sz="3200" b="1" dirty="0">
                <a:solidFill>
                  <a:schemeClr val="bg1"/>
                </a:solidFill>
                <a:latin typeface="+mj-lt"/>
              </a:rPr>
              <a:t>Добавление новых 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столбцов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8856" y="4360913"/>
            <a:ext cx="12112427" cy="573478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52727" y="2931047"/>
            <a:ext cx="17845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Н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овый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столбец `</a:t>
            </a:r>
            <a:r>
              <a:rPr lang="ru-RU" sz="2000" b="1" dirty="0" err="1">
                <a:solidFill>
                  <a:srgbClr val="F5DE68"/>
                </a:solidFill>
                <a:latin typeface="+mn-lt"/>
              </a:rPr>
              <a:t>geo_sub_region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` с обобщением стран по их географическому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суб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-региону. </a:t>
            </a:r>
            <a:endParaRPr lang="ru-RU" sz="20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Для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этого используем ISO-3 код страны и данные с сайта </a:t>
            </a:r>
            <a:r>
              <a:rPr lang="ru-RU" sz="2000" dirty="0">
                <a:solidFill>
                  <a:srgbClr val="00B0F0"/>
                </a:solidFill>
                <a:latin typeface="+mn-lt"/>
              </a:rPr>
              <a:t>'https://cloford.com/resources/codes/index.htm'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. </a:t>
            </a:r>
            <a:endParaRPr lang="ru-RU" sz="20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Использую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критерий "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Region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", т.к. "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Continent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" - слишком крупно.</a:t>
            </a:r>
          </a:p>
        </p:txBody>
      </p:sp>
    </p:spTree>
    <p:extLst>
      <p:ext uri="{BB962C8B-B14F-4D97-AF65-F5344CB8AC3E}">
        <p14:creationId xmlns:p14="http://schemas.microsoft.com/office/powerpoint/2010/main" val="310886675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20" y="1648601"/>
            <a:ext cx="10843658" cy="864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101" y="3268601"/>
            <a:ext cx="62193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311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88754" y="2458012"/>
            <a:ext cx="1675781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</a:rPr>
              <a:t>Преобразуем </a:t>
            </a:r>
            <a:r>
              <a:rPr lang="ru-RU" sz="2000" dirty="0" err="1">
                <a:solidFill>
                  <a:schemeClr val="bg1"/>
                </a:solidFill>
              </a:rPr>
              <a:t>datetime</a:t>
            </a:r>
            <a:r>
              <a:rPr lang="ru-RU" sz="2000" dirty="0">
                <a:solidFill>
                  <a:schemeClr val="bg1"/>
                </a:solidFill>
              </a:rPr>
              <a:t> столбцы и добавим</a:t>
            </a:r>
            <a:r>
              <a:rPr lang="ru-RU" sz="2000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столбец </a:t>
            </a:r>
            <a:r>
              <a:rPr lang="ru-RU" sz="2000" dirty="0">
                <a:solidFill>
                  <a:schemeClr val="bg1"/>
                </a:solidFill>
              </a:rPr>
              <a:t>`</a:t>
            </a:r>
            <a:r>
              <a:rPr lang="ru-RU" sz="2000" b="1" dirty="0" err="1">
                <a:solidFill>
                  <a:srgbClr val="F5DE68"/>
                </a:solidFill>
              </a:rPr>
              <a:t>lifetime</a:t>
            </a:r>
            <a:r>
              <a:rPr lang="ru-RU" sz="2000" dirty="0">
                <a:solidFill>
                  <a:schemeClr val="bg1"/>
                </a:solidFill>
              </a:rPr>
              <a:t>` как разницу между `</a:t>
            </a:r>
            <a:r>
              <a:rPr lang="ru-RU" sz="2000" dirty="0" err="1">
                <a:solidFill>
                  <a:schemeClr val="bg1"/>
                </a:solidFill>
              </a:rPr>
              <a:t>closed_at</a:t>
            </a:r>
            <a:r>
              <a:rPr lang="ru-RU" sz="2000" dirty="0">
                <a:solidFill>
                  <a:schemeClr val="bg1"/>
                </a:solidFill>
              </a:rPr>
              <a:t>` и `</a:t>
            </a:r>
            <a:r>
              <a:rPr lang="ru-RU" sz="2000" dirty="0" err="1">
                <a:solidFill>
                  <a:schemeClr val="bg1"/>
                </a:solidFill>
              </a:rPr>
              <a:t>founded_at</a:t>
            </a:r>
            <a:r>
              <a:rPr lang="ru-RU" sz="2000" dirty="0">
                <a:solidFill>
                  <a:schemeClr val="bg1"/>
                </a:solidFill>
              </a:rPr>
              <a:t>` только для </a:t>
            </a:r>
            <a:r>
              <a:rPr lang="ru-RU" sz="2000" dirty="0" err="1">
                <a:solidFill>
                  <a:schemeClr val="bg1"/>
                </a:solidFill>
              </a:rPr>
              <a:t>df_train</a:t>
            </a:r>
            <a:r>
              <a:rPr lang="ru-RU" sz="2000" dirty="0">
                <a:solidFill>
                  <a:schemeClr val="bg1"/>
                </a:solidFill>
              </a:rPr>
              <a:t>, т.к. такой признак уже есть в тестовых данных</a:t>
            </a:r>
            <a:r>
              <a:rPr lang="ru-RU" sz="2000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столбец </a:t>
            </a:r>
            <a:r>
              <a:rPr lang="ru-RU" sz="2000" dirty="0">
                <a:solidFill>
                  <a:schemeClr val="bg1"/>
                </a:solidFill>
              </a:rPr>
              <a:t>`</a:t>
            </a:r>
            <a:r>
              <a:rPr lang="ru-RU" sz="2000" b="1" dirty="0" err="1">
                <a:solidFill>
                  <a:srgbClr val="F5DE68"/>
                </a:solidFill>
              </a:rPr>
              <a:t>founded_at_year</a:t>
            </a:r>
            <a:r>
              <a:rPr lang="ru-RU" sz="2000" dirty="0">
                <a:solidFill>
                  <a:schemeClr val="bg1"/>
                </a:solidFill>
              </a:rPr>
              <a:t>` как год от даты в столбце `</a:t>
            </a:r>
            <a:r>
              <a:rPr lang="ru-RU" sz="2000" dirty="0" err="1">
                <a:solidFill>
                  <a:schemeClr val="bg1"/>
                </a:solidFill>
              </a:rPr>
              <a:t>founded_at</a:t>
            </a:r>
            <a:r>
              <a:rPr lang="ru-RU" sz="2000" dirty="0">
                <a:solidFill>
                  <a:schemeClr val="bg1"/>
                </a:solidFill>
              </a:rPr>
              <a:t>` в оба </a:t>
            </a:r>
            <a:r>
              <a:rPr lang="ru-RU" sz="2000" dirty="0" err="1">
                <a:solidFill>
                  <a:schemeClr val="bg1"/>
                </a:solidFill>
              </a:rPr>
              <a:t>датафрейма</a:t>
            </a:r>
            <a:r>
              <a:rPr lang="ru-RU" sz="2000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столбец </a:t>
            </a:r>
            <a:r>
              <a:rPr lang="ru-RU" sz="2000" dirty="0">
                <a:solidFill>
                  <a:schemeClr val="bg1"/>
                </a:solidFill>
              </a:rPr>
              <a:t>`</a:t>
            </a:r>
            <a:r>
              <a:rPr lang="ru-RU" sz="2000" b="1" dirty="0" err="1">
                <a:solidFill>
                  <a:srgbClr val="F5DE68"/>
                </a:solidFill>
              </a:rPr>
              <a:t>founded_at_month</a:t>
            </a:r>
            <a:r>
              <a:rPr lang="ru-RU" sz="2000" dirty="0">
                <a:solidFill>
                  <a:schemeClr val="bg1"/>
                </a:solidFill>
              </a:rPr>
              <a:t>` как месяц от даты в столбце `</a:t>
            </a:r>
            <a:r>
              <a:rPr lang="ru-RU" sz="2000" dirty="0" err="1">
                <a:solidFill>
                  <a:schemeClr val="bg1"/>
                </a:solidFill>
              </a:rPr>
              <a:t>founded_at</a:t>
            </a:r>
            <a:r>
              <a:rPr lang="ru-RU" sz="2000" dirty="0">
                <a:solidFill>
                  <a:schemeClr val="bg1"/>
                </a:solidFill>
              </a:rPr>
              <a:t>` в оба </a:t>
            </a:r>
            <a:r>
              <a:rPr lang="ru-RU" sz="2000" dirty="0" err="1">
                <a:solidFill>
                  <a:schemeClr val="bg1"/>
                </a:solidFill>
              </a:rPr>
              <a:t>датафрейма</a:t>
            </a:r>
            <a:r>
              <a:rPr lang="ru-RU" sz="2000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столбец </a:t>
            </a:r>
            <a:r>
              <a:rPr lang="ru-RU" sz="2000" dirty="0">
                <a:solidFill>
                  <a:schemeClr val="bg1"/>
                </a:solidFill>
              </a:rPr>
              <a:t>`</a:t>
            </a:r>
            <a:r>
              <a:rPr lang="ru-RU" sz="2000" b="1" dirty="0" err="1">
                <a:solidFill>
                  <a:srgbClr val="F5DE68"/>
                </a:solidFill>
              </a:rPr>
              <a:t>last_fund_year</a:t>
            </a:r>
            <a:r>
              <a:rPr lang="ru-RU" sz="2000" dirty="0">
                <a:solidFill>
                  <a:schemeClr val="bg1"/>
                </a:solidFill>
              </a:rPr>
              <a:t>` как год от даты в столбце `</a:t>
            </a:r>
            <a:r>
              <a:rPr lang="ru-RU" sz="2000" dirty="0" err="1">
                <a:solidFill>
                  <a:schemeClr val="bg1"/>
                </a:solidFill>
              </a:rPr>
              <a:t>last_funding_at</a:t>
            </a:r>
            <a:r>
              <a:rPr lang="ru-RU" sz="2000" dirty="0">
                <a:solidFill>
                  <a:schemeClr val="bg1"/>
                </a:solidFill>
              </a:rPr>
              <a:t>` в оба </a:t>
            </a:r>
            <a:r>
              <a:rPr lang="ru-RU" sz="2000" dirty="0" err="1">
                <a:solidFill>
                  <a:schemeClr val="bg1"/>
                </a:solidFill>
              </a:rPr>
              <a:t>датафрейма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78" y="5169234"/>
            <a:ext cx="9967047" cy="41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833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19806" y="2289197"/>
            <a:ext cx="10026869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</a:rPr>
              <a:t>Добавим категоризацию для столбца </a:t>
            </a:r>
            <a:r>
              <a:rPr lang="ru-RU" sz="2000" dirty="0" err="1" smtClean="0">
                <a:solidFill>
                  <a:schemeClr val="bg1"/>
                </a:solidFill>
              </a:rPr>
              <a:t>lifetime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– признак </a:t>
            </a:r>
            <a:r>
              <a:rPr lang="en-US" sz="2000" dirty="0" smtClean="0">
                <a:solidFill>
                  <a:schemeClr val="bg1"/>
                </a:solidFill>
              </a:rPr>
              <a:t>`</a:t>
            </a:r>
            <a:r>
              <a:rPr lang="en-US" sz="2000" b="1" dirty="0" err="1" smtClean="0">
                <a:solidFill>
                  <a:srgbClr val="F5DE68"/>
                </a:solidFill>
              </a:rPr>
              <a:t>lifetime_category</a:t>
            </a:r>
            <a:r>
              <a:rPr lang="en-US" sz="2000" dirty="0" smtClean="0">
                <a:solidFill>
                  <a:schemeClr val="bg1"/>
                </a:solidFill>
              </a:rPr>
              <a:t>`.</a:t>
            </a:r>
            <a:endParaRPr lang="ru-RU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1"/>
                </a:solidFill>
              </a:rPr>
              <a:t>В </a:t>
            </a:r>
            <a:r>
              <a:rPr lang="ru-RU" sz="2000" dirty="0">
                <a:solidFill>
                  <a:schemeClr val="bg1"/>
                </a:solidFill>
              </a:rPr>
              <a:t>среднем в мире около половины новых небольших предприятий работают до 5 лет, а треть – от 5 до 10 лет. Сверим эти величины с 25ым и 75ым перцентилями распределения значений в тренировочных </a:t>
            </a:r>
            <a:r>
              <a:rPr lang="ru-RU" sz="2000" dirty="0" smtClean="0">
                <a:solidFill>
                  <a:schemeClr val="bg1"/>
                </a:solidFill>
              </a:rPr>
              <a:t>данных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5% для </a:t>
            </a:r>
            <a:r>
              <a:rPr lang="ru-RU" sz="2000" dirty="0" err="1">
                <a:solidFill>
                  <a:schemeClr val="bg1"/>
                </a:solidFill>
              </a:rPr>
              <a:t>распредления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lifetime </a:t>
            </a: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en-US" sz="2000" dirty="0" err="1">
                <a:solidFill>
                  <a:schemeClr val="bg1"/>
                </a:solidFill>
              </a:rPr>
              <a:t>df_train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лет: 3.0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25% для </a:t>
            </a:r>
            <a:r>
              <a:rPr lang="ru-RU" sz="2000" dirty="0" err="1">
                <a:solidFill>
                  <a:schemeClr val="bg1"/>
                </a:solidFill>
              </a:rPr>
              <a:t>распредления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lifetime </a:t>
            </a: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en-US" sz="2000" dirty="0" err="1">
                <a:solidFill>
                  <a:schemeClr val="bg1"/>
                </a:solidFill>
              </a:rPr>
              <a:t>df_train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лет: 5.0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50% для </a:t>
            </a:r>
            <a:r>
              <a:rPr lang="ru-RU" sz="2000" dirty="0" err="1">
                <a:solidFill>
                  <a:schemeClr val="bg1"/>
                </a:solidFill>
              </a:rPr>
              <a:t>распредления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lifetime </a:t>
            </a: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en-US" sz="2000" dirty="0" err="1">
                <a:solidFill>
                  <a:schemeClr val="bg1"/>
                </a:solidFill>
              </a:rPr>
              <a:t>df_train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лет: 7.0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75% для </a:t>
            </a:r>
            <a:r>
              <a:rPr lang="ru-RU" sz="2000" dirty="0" err="1">
                <a:solidFill>
                  <a:schemeClr val="bg1"/>
                </a:solidFill>
              </a:rPr>
              <a:t>распредления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lifetime </a:t>
            </a: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en-US" sz="2000" dirty="0" err="1">
                <a:solidFill>
                  <a:schemeClr val="bg1"/>
                </a:solidFill>
              </a:rPr>
              <a:t>df_train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лет: 11.0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95% для </a:t>
            </a:r>
            <a:r>
              <a:rPr lang="ru-RU" sz="2000" dirty="0" err="1">
                <a:solidFill>
                  <a:schemeClr val="bg1"/>
                </a:solidFill>
              </a:rPr>
              <a:t>распредления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lifetime </a:t>
            </a: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en-US" sz="2000" dirty="0" err="1">
                <a:solidFill>
                  <a:schemeClr val="bg1"/>
                </a:solidFill>
              </a:rPr>
              <a:t>df_train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лет: </a:t>
            </a:r>
            <a:r>
              <a:rPr lang="ru-RU" sz="2000" dirty="0" smtClean="0">
                <a:solidFill>
                  <a:schemeClr val="bg1"/>
                </a:solidFill>
              </a:rPr>
              <a:t>20.0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</a:rPr>
              <a:t>Получаем, что </a:t>
            </a:r>
            <a:r>
              <a:rPr lang="ru-RU" sz="2000" dirty="0" err="1">
                <a:solidFill>
                  <a:schemeClr val="bg1"/>
                </a:solidFill>
              </a:rPr>
              <a:t>бОльшая</a:t>
            </a:r>
            <a:r>
              <a:rPr lang="ru-RU" sz="2000" dirty="0">
                <a:solidFill>
                  <a:schemeClr val="bg1"/>
                </a:solidFill>
              </a:rPr>
              <a:t> половина </a:t>
            </a:r>
            <a:r>
              <a:rPr lang="ru-RU" sz="2000" dirty="0" err="1">
                <a:solidFill>
                  <a:schemeClr val="bg1"/>
                </a:solidFill>
              </a:rPr>
              <a:t>стартапов</a:t>
            </a:r>
            <a:r>
              <a:rPr lang="ru-RU" sz="2000" dirty="0">
                <a:solidFill>
                  <a:schemeClr val="bg1"/>
                </a:solidFill>
              </a:rPr>
              <a:t> из предоставленных данных имеет продолжительность своей деятельности в пределах 5-11 лет, что практически полностью соответствует ранее указанной мировой практике. Используем эти величины как границы для категоризации </a:t>
            </a:r>
            <a:r>
              <a:rPr lang="ru-RU" sz="2000" dirty="0" err="1">
                <a:solidFill>
                  <a:schemeClr val="bg1"/>
                </a:solidFill>
              </a:rPr>
              <a:t>стартапов</a:t>
            </a:r>
            <a:r>
              <a:rPr lang="ru-RU" sz="2000" dirty="0">
                <a:solidFill>
                  <a:schemeClr val="bg1"/>
                </a:solidFill>
              </a:rPr>
              <a:t>, но и добавим для детализации границы 5, 50 и 95 перцентилей.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367" y="1746655"/>
            <a:ext cx="7631566" cy="8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532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99114" y="2801177"/>
            <a:ext cx="87804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1"/>
                </a:solidFill>
              </a:rPr>
              <a:t>Столбец </a:t>
            </a:r>
            <a:r>
              <a:rPr lang="ru-RU" sz="2000" dirty="0">
                <a:solidFill>
                  <a:schemeClr val="bg1"/>
                </a:solidFill>
              </a:rPr>
              <a:t>`</a:t>
            </a:r>
            <a:r>
              <a:rPr lang="ru-RU" sz="2000" dirty="0" err="1">
                <a:solidFill>
                  <a:schemeClr val="bg1"/>
                </a:solidFill>
              </a:rPr>
              <a:t>category_list</a:t>
            </a:r>
            <a:r>
              <a:rPr lang="ru-RU" sz="2000" dirty="0">
                <a:solidFill>
                  <a:schemeClr val="bg1"/>
                </a:solidFill>
              </a:rPr>
              <a:t>` имеет самое большое количество уникальных значений из всех признаков в обоих </a:t>
            </a:r>
            <a:r>
              <a:rPr lang="ru-RU" sz="2000" dirty="0" err="1">
                <a:solidFill>
                  <a:schemeClr val="bg1"/>
                </a:solidFill>
              </a:rPr>
              <a:t>датафреймах</a:t>
            </a:r>
            <a:r>
              <a:rPr lang="ru-RU" sz="2000" dirty="0">
                <a:solidFill>
                  <a:schemeClr val="bg1"/>
                </a:solidFill>
              </a:rPr>
              <a:t>: 42% для </a:t>
            </a:r>
            <a:r>
              <a:rPr lang="ru-RU" sz="2000" dirty="0" err="1">
                <a:solidFill>
                  <a:schemeClr val="bg1"/>
                </a:solidFill>
              </a:rPr>
              <a:t>df_train</a:t>
            </a:r>
            <a:r>
              <a:rPr lang="ru-RU" sz="2000" dirty="0">
                <a:solidFill>
                  <a:schemeClr val="bg1"/>
                </a:solidFill>
              </a:rPr>
              <a:t> и 47% для </a:t>
            </a:r>
            <a:r>
              <a:rPr lang="ru-RU" sz="2000" dirty="0" err="1">
                <a:solidFill>
                  <a:schemeClr val="bg1"/>
                </a:solidFill>
              </a:rPr>
              <a:t>df_test</a:t>
            </a:r>
            <a:r>
              <a:rPr lang="ru-RU" sz="2000" dirty="0">
                <a:solidFill>
                  <a:schemeClr val="bg1"/>
                </a:solidFill>
              </a:rPr>
              <a:t>. Такой высокий процент обусловлен составными значениями из </a:t>
            </a:r>
            <a:r>
              <a:rPr lang="ru-RU" sz="2000" dirty="0" smtClean="0">
                <a:solidFill>
                  <a:schemeClr val="bg1"/>
                </a:solidFill>
              </a:rPr>
              <a:t>повторяющихся </a:t>
            </a:r>
            <a:r>
              <a:rPr lang="ru-RU" sz="2000" dirty="0">
                <a:solidFill>
                  <a:schemeClr val="bg1"/>
                </a:solidFill>
              </a:rPr>
              <a:t>категорий, разделёнными знаком "|". </a:t>
            </a:r>
            <a:endParaRPr lang="ru-RU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1"/>
                </a:solidFill>
              </a:rPr>
              <a:t>Категория </a:t>
            </a:r>
            <a:r>
              <a:rPr lang="ru-RU" sz="2000" dirty="0" err="1">
                <a:solidFill>
                  <a:schemeClr val="bg1"/>
                </a:solidFill>
              </a:rPr>
              <a:t>стартапа</a:t>
            </a:r>
            <a:r>
              <a:rPr lang="ru-RU" sz="2000" dirty="0">
                <a:solidFill>
                  <a:schemeClr val="bg1"/>
                </a:solidFill>
              </a:rPr>
              <a:t> может быть весомым признаком при обучении модели. Поэтому важно решить задачу обобщения `</a:t>
            </a:r>
            <a:r>
              <a:rPr lang="ru-RU" sz="2000" dirty="0" err="1">
                <a:solidFill>
                  <a:schemeClr val="bg1"/>
                </a:solidFill>
              </a:rPr>
              <a:t>category_list</a:t>
            </a:r>
            <a:r>
              <a:rPr lang="ru-RU" sz="2000" dirty="0">
                <a:solidFill>
                  <a:schemeClr val="bg1"/>
                </a:solidFill>
              </a:rPr>
              <a:t>`. Будем исходить из того, что при заполнении столбца значением, состоящим из </a:t>
            </a:r>
            <a:r>
              <a:rPr lang="ru-RU" sz="2000" dirty="0" smtClean="0">
                <a:solidFill>
                  <a:schemeClr val="bg1"/>
                </a:solidFill>
              </a:rPr>
              <a:t>множества </a:t>
            </a:r>
            <a:r>
              <a:rPr lang="ru-RU" sz="2000" dirty="0">
                <a:solidFill>
                  <a:schemeClr val="bg1"/>
                </a:solidFill>
              </a:rPr>
              <a:t>категорий, предприниматели указывали наиболее существенную из них на первом месте (уже позже замечено, что категории отсортированы по алфавиту). Следуя этой логике, создадим новую колонку </a:t>
            </a:r>
            <a:r>
              <a:rPr lang="ru-RU" sz="2000" dirty="0" smtClean="0">
                <a:solidFill>
                  <a:schemeClr val="bg1"/>
                </a:solidFill>
              </a:rPr>
              <a:t>`</a:t>
            </a:r>
            <a:r>
              <a:rPr lang="ru-RU" sz="2000" b="1" dirty="0" err="1" smtClean="0">
                <a:solidFill>
                  <a:srgbClr val="F5DE68"/>
                </a:solidFill>
              </a:rPr>
              <a:t>main_category</a:t>
            </a:r>
            <a:r>
              <a:rPr lang="ru-RU" sz="2000" dirty="0" smtClean="0">
                <a:solidFill>
                  <a:schemeClr val="bg1"/>
                </a:solidFill>
              </a:rPr>
              <a:t>` </a:t>
            </a:r>
            <a:r>
              <a:rPr lang="ru-RU" sz="2000" dirty="0">
                <a:solidFill>
                  <a:schemeClr val="bg1"/>
                </a:solidFill>
              </a:rPr>
              <a:t>для обоих </a:t>
            </a:r>
            <a:r>
              <a:rPr lang="ru-RU" sz="2000" dirty="0" err="1">
                <a:solidFill>
                  <a:schemeClr val="bg1"/>
                </a:solidFill>
              </a:rPr>
              <a:t>датафреймов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168" y="2087345"/>
            <a:ext cx="7925032" cy="70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2512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55" y="2072353"/>
            <a:ext cx="14400000" cy="11626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30703" r="60413"/>
          <a:stretch/>
        </p:blipFill>
        <p:spPr>
          <a:xfrm>
            <a:off x="10214750" y="8245548"/>
            <a:ext cx="4450884" cy="1800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256691" y="8637716"/>
            <a:ext cx="55809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</a:rPr>
              <a:t>Доля уникальных значений снизилась в разы до порядка 1% от общего числа </a:t>
            </a:r>
            <a:r>
              <a:rPr lang="ru-RU" sz="2000" dirty="0" smtClean="0">
                <a:solidFill>
                  <a:schemeClr val="bg1"/>
                </a:solidFill>
              </a:rPr>
              <a:t>записей.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255" y="3550497"/>
            <a:ext cx="14400000" cy="39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311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52727" y="2050776"/>
            <a:ext cx="16442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С помощью алгоритма Левенштейна проверим похожие по названию категории, что также поможет выявить неявные дубликаты.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57" y="2716376"/>
            <a:ext cx="11082002" cy="74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62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15334" y="1861588"/>
            <a:ext cx="15421851" cy="817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000" dirty="0">
                <a:solidFill>
                  <a:schemeClr val="bg1"/>
                </a:solidFill>
                <a:latin typeface="+mn-lt"/>
              </a:rPr>
              <a:t>После просмотра результатов обнаружены следующие артефакты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>
              <a:lnSpc>
                <a:spcPct val="130000"/>
              </a:lnSpc>
            </a:pPr>
            <a:endParaRPr lang="ru-RU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Clean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Technology IT &gt;&gt; Clean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Technology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Crowdfunding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Crowdsourcing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Distributors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Distribution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Enterprise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2.0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Enterprises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Game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, Online Gaming, Social Games, Video Games, Casual Games, Console Gaming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Games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G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reen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Consumer Goods &gt;&gt; Consumer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Goods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Local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Based Services &gt;&gt; Location Based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Services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Mobile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Shopping &gt;&gt; Online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Shopping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Nonprofits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Non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Profit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Oil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&amp; Gas &gt;&gt; Oil and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Gas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Enterprise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Application &gt;&gt; Enterprise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Software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Charities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Charity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Designers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Design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Direct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Advertising, Local Advertising, Mobile Advertising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Advertising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Health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Care Information Technology &gt;&gt; Healthcare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Services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EBooks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E-Books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Energy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IT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Energy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Public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Transportation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Transportation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30000"/>
              </a:lnSpc>
            </a:pP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Найденные артефакты исправлены для обоих </a:t>
            </a:r>
            <a:r>
              <a:rPr lang="ru-RU" sz="2000" dirty="0" err="1" smtClean="0">
                <a:solidFill>
                  <a:schemeClr val="bg1"/>
                </a:solidFill>
                <a:latin typeface="+mn-lt"/>
              </a:rPr>
              <a:t>датафреймов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652275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9956400" cy="95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3849370" lvl="0" indent="0" algn="l" rtl="0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Задачи проекта</a:t>
            </a:r>
            <a:endParaRPr sz="4000" dirty="0"/>
          </a:p>
        </p:txBody>
      </p:sp>
      <p:sp>
        <p:nvSpPr>
          <p:cNvPr id="193" name="Google Shape;193;p10"/>
          <p:cNvSpPr txBox="1"/>
          <p:nvPr/>
        </p:nvSpPr>
        <p:spPr>
          <a:xfrm>
            <a:off x="7775603" y="4617557"/>
            <a:ext cx="4569300" cy="410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12700" marR="5080" lvl="0" algn="ctr">
              <a:lnSpc>
                <a:spcPct val="117545"/>
              </a:lnSpc>
              <a:buSzPts val="3200"/>
            </a:pPr>
            <a:r>
              <a:rPr lang="ru-RU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ru-RU" sz="3200" dirty="0">
                <a:solidFill>
                  <a:srgbClr val="FFFFFF"/>
                </a:solidFill>
              </a:rPr>
              <a:t>Провести полноценный разведочный анализ и сформировать рекомендации будущим создателям </a:t>
            </a:r>
            <a:r>
              <a:rPr lang="ru-RU" sz="3200" dirty="0" err="1">
                <a:solidFill>
                  <a:srgbClr val="FFFFFF"/>
                </a:solidFill>
              </a:rPr>
              <a:t>стартапов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15046561" y="5681180"/>
            <a:ext cx="4168800" cy="183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12700" marR="5080" lvl="0" indent="0" algn="ctr" rtl="0">
              <a:lnSpc>
                <a:spcPct val="117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Знакомство с платформой </a:t>
            </a:r>
            <a:r>
              <a:rPr lang="en-US" sz="3300" b="0" i="0" u="none" strike="noStrike" cap="none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en-US" sz="33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33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Участие в конкурсе.</a:t>
            </a:r>
            <a:endParaRPr sz="3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18983076" y="7670950"/>
            <a:ext cx="1121410" cy="1941830"/>
          </a:xfrm>
          <a:custGeom>
            <a:avLst/>
            <a:gdLst/>
            <a:ahLst/>
            <a:cxnLst/>
            <a:rect l="l" t="t" r="r" b="b"/>
            <a:pathLst>
              <a:path w="1121409" h="1941829" extrusionOk="0">
                <a:moveTo>
                  <a:pt x="0" y="1941671"/>
                </a:moveTo>
                <a:lnTo>
                  <a:pt x="1121024" y="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13583753" y="3584722"/>
            <a:ext cx="1694814" cy="2935605"/>
          </a:xfrm>
          <a:custGeom>
            <a:avLst/>
            <a:gdLst/>
            <a:ahLst/>
            <a:cxnLst/>
            <a:rect l="l" t="t" r="r" b="b"/>
            <a:pathLst>
              <a:path w="1694815" h="2935604" extrusionOk="0">
                <a:moveTo>
                  <a:pt x="1694534" y="0"/>
                </a:moveTo>
                <a:lnTo>
                  <a:pt x="0" y="293502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15436147" y="9770479"/>
            <a:ext cx="3389629" cy="0"/>
          </a:xfrm>
          <a:custGeom>
            <a:avLst/>
            <a:gdLst/>
            <a:ahLst/>
            <a:cxnLst/>
            <a:rect l="l" t="t" r="r" b="b"/>
            <a:pathLst>
              <a:path w="3389630" h="120000" extrusionOk="0">
                <a:moveTo>
                  <a:pt x="0" y="0"/>
                </a:moveTo>
                <a:lnTo>
                  <a:pt x="3389069" y="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15436147" y="3426865"/>
            <a:ext cx="3389629" cy="0"/>
          </a:xfrm>
          <a:custGeom>
            <a:avLst/>
            <a:gdLst/>
            <a:ahLst/>
            <a:cxnLst/>
            <a:rect l="l" t="t" r="r" b="b"/>
            <a:pathLst>
              <a:path w="3389630" h="120000" extrusionOk="0">
                <a:moveTo>
                  <a:pt x="3389069" y="0"/>
                </a:move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18983076" y="3584724"/>
            <a:ext cx="1121410" cy="1941830"/>
          </a:xfrm>
          <a:custGeom>
            <a:avLst/>
            <a:gdLst/>
            <a:ahLst/>
            <a:cxnLst/>
            <a:rect l="l" t="t" r="r" b="b"/>
            <a:pathLst>
              <a:path w="1121409" h="1941829" extrusionOk="0">
                <a:moveTo>
                  <a:pt x="1121024" y="1941670"/>
                </a:move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3583742" y="6677598"/>
            <a:ext cx="1694814" cy="2935605"/>
          </a:xfrm>
          <a:custGeom>
            <a:avLst/>
            <a:gdLst/>
            <a:ahLst/>
            <a:cxnLst/>
            <a:rect l="l" t="t" r="r" b="b"/>
            <a:pathLst>
              <a:path w="1694815" h="2935604" extrusionOk="0">
                <a:moveTo>
                  <a:pt x="0" y="0"/>
                </a:moveTo>
                <a:lnTo>
                  <a:pt x="1694534" y="293502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7336047" y="3434273"/>
            <a:ext cx="2543175" cy="1400810"/>
          </a:xfrm>
          <a:custGeom>
            <a:avLst/>
            <a:gdLst/>
            <a:ahLst/>
            <a:cxnLst/>
            <a:rect l="l" t="t" r="r" b="b"/>
            <a:pathLst>
              <a:path w="2543175" h="1400810" extrusionOk="0">
                <a:moveTo>
                  <a:pt x="2542684" y="0"/>
                </a:moveTo>
                <a:lnTo>
                  <a:pt x="2494099" y="2213"/>
                </a:lnTo>
                <a:lnTo>
                  <a:pt x="2445701" y="5137"/>
                </a:lnTo>
                <a:lnTo>
                  <a:pt x="2397498" y="8767"/>
                </a:lnTo>
                <a:lnTo>
                  <a:pt x="2349495" y="13098"/>
                </a:lnTo>
                <a:lnTo>
                  <a:pt x="2301695" y="18124"/>
                </a:lnTo>
                <a:lnTo>
                  <a:pt x="2254105" y="23840"/>
                </a:lnTo>
                <a:lnTo>
                  <a:pt x="2206729" y="30242"/>
                </a:lnTo>
                <a:lnTo>
                  <a:pt x="2159573" y="37323"/>
                </a:lnTo>
                <a:lnTo>
                  <a:pt x="2112641" y="45080"/>
                </a:lnTo>
                <a:lnTo>
                  <a:pt x="2065940" y="53507"/>
                </a:lnTo>
                <a:lnTo>
                  <a:pt x="2019473" y="62599"/>
                </a:lnTo>
                <a:lnTo>
                  <a:pt x="1973246" y="72350"/>
                </a:lnTo>
                <a:lnTo>
                  <a:pt x="1927265" y="82756"/>
                </a:lnTo>
                <a:lnTo>
                  <a:pt x="1881534" y="93811"/>
                </a:lnTo>
                <a:lnTo>
                  <a:pt x="1836058" y="105511"/>
                </a:lnTo>
                <a:lnTo>
                  <a:pt x="1790842" y="117850"/>
                </a:lnTo>
                <a:lnTo>
                  <a:pt x="1745893" y="130823"/>
                </a:lnTo>
                <a:lnTo>
                  <a:pt x="1701214" y="144425"/>
                </a:lnTo>
                <a:lnTo>
                  <a:pt x="1656811" y="158651"/>
                </a:lnTo>
                <a:lnTo>
                  <a:pt x="1612688" y="173496"/>
                </a:lnTo>
                <a:lnTo>
                  <a:pt x="1568852" y="188955"/>
                </a:lnTo>
                <a:lnTo>
                  <a:pt x="1525307" y="205022"/>
                </a:lnTo>
                <a:lnTo>
                  <a:pt x="1482059" y="221693"/>
                </a:lnTo>
                <a:lnTo>
                  <a:pt x="1439112" y="238961"/>
                </a:lnTo>
                <a:lnTo>
                  <a:pt x="1396471" y="256824"/>
                </a:lnTo>
                <a:lnTo>
                  <a:pt x="1354142" y="275274"/>
                </a:lnTo>
                <a:lnTo>
                  <a:pt x="1312129" y="294307"/>
                </a:lnTo>
                <a:lnTo>
                  <a:pt x="1270439" y="313919"/>
                </a:lnTo>
                <a:lnTo>
                  <a:pt x="1229076" y="334103"/>
                </a:lnTo>
                <a:lnTo>
                  <a:pt x="1188044" y="354854"/>
                </a:lnTo>
                <a:lnTo>
                  <a:pt x="1147350" y="376169"/>
                </a:lnTo>
                <a:lnTo>
                  <a:pt x="1106998" y="398040"/>
                </a:lnTo>
                <a:lnTo>
                  <a:pt x="1066994" y="420464"/>
                </a:lnTo>
                <a:lnTo>
                  <a:pt x="1027342" y="443436"/>
                </a:lnTo>
                <a:lnTo>
                  <a:pt x="988048" y="466949"/>
                </a:lnTo>
                <a:lnTo>
                  <a:pt x="949116" y="490999"/>
                </a:lnTo>
                <a:lnTo>
                  <a:pt x="910553" y="515582"/>
                </a:lnTo>
                <a:lnTo>
                  <a:pt x="872362" y="540691"/>
                </a:lnTo>
                <a:lnTo>
                  <a:pt x="834549" y="566321"/>
                </a:lnTo>
                <a:lnTo>
                  <a:pt x="797120" y="592469"/>
                </a:lnTo>
                <a:lnTo>
                  <a:pt x="760079" y="619127"/>
                </a:lnTo>
                <a:lnTo>
                  <a:pt x="723432" y="646292"/>
                </a:lnTo>
                <a:lnTo>
                  <a:pt x="687183" y="673959"/>
                </a:lnTo>
                <a:lnTo>
                  <a:pt x="651338" y="702121"/>
                </a:lnTo>
                <a:lnTo>
                  <a:pt x="615901" y="730774"/>
                </a:lnTo>
                <a:lnTo>
                  <a:pt x="580879" y="759913"/>
                </a:lnTo>
                <a:lnTo>
                  <a:pt x="546275" y="789533"/>
                </a:lnTo>
                <a:lnTo>
                  <a:pt x="512096" y="819629"/>
                </a:lnTo>
                <a:lnTo>
                  <a:pt x="478346" y="850195"/>
                </a:lnTo>
                <a:lnTo>
                  <a:pt x="445030" y="881227"/>
                </a:lnTo>
                <a:lnTo>
                  <a:pt x="412154" y="912718"/>
                </a:lnTo>
                <a:lnTo>
                  <a:pt x="379722" y="944666"/>
                </a:lnTo>
                <a:lnTo>
                  <a:pt x="347740" y="977063"/>
                </a:lnTo>
                <a:lnTo>
                  <a:pt x="316213" y="1009905"/>
                </a:lnTo>
                <a:lnTo>
                  <a:pt x="285145" y="1043187"/>
                </a:lnTo>
                <a:lnTo>
                  <a:pt x="254543" y="1076904"/>
                </a:lnTo>
                <a:lnTo>
                  <a:pt x="224411" y="1111050"/>
                </a:lnTo>
                <a:lnTo>
                  <a:pt x="194754" y="1145621"/>
                </a:lnTo>
                <a:lnTo>
                  <a:pt x="165577" y="1180611"/>
                </a:lnTo>
                <a:lnTo>
                  <a:pt x="136886" y="1216016"/>
                </a:lnTo>
                <a:lnTo>
                  <a:pt x="108686" y="1251829"/>
                </a:lnTo>
                <a:lnTo>
                  <a:pt x="80981" y="1288047"/>
                </a:lnTo>
                <a:lnTo>
                  <a:pt x="53777" y="1324664"/>
                </a:lnTo>
                <a:lnTo>
                  <a:pt x="27080" y="1361675"/>
                </a:lnTo>
                <a:lnTo>
                  <a:pt x="893" y="1399074"/>
                </a:lnTo>
                <a:lnTo>
                  <a:pt x="0" y="1400389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10136920" y="6798811"/>
            <a:ext cx="3102610" cy="3106420"/>
          </a:xfrm>
          <a:custGeom>
            <a:avLst/>
            <a:gdLst/>
            <a:ahLst/>
            <a:cxnLst/>
            <a:rect l="l" t="t" r="r" b="b"/>
            <a:pathLst>
              <a:path w="3102610" h="3106420" extrusionOk="0">
                <a:moveTo>
                  <a:pt x="0" y="3106173"/>
                </a:moveTo>
                <a:lnTo>
                  <a:pt x="48487" y="3103856"/>
                </a:lnTo>
                <a:lnTo>
                  <a:pt x="96785" y="3100830"/>
                </a:lnTo>
                <a:lnTo>
                  <a:pt x="144890" y="3097102"/>
                </a:lnTo>
                <a:lnTo>
                  <a:pt x="192794" y="3092676"/>
                </a:lnTo>
                <a:lnTo>
                  <a:pt x="240495" y="3087557"/>
                </a:lnTo>
                <a:lnTo>
                  <a:pt x="287986" y="3081750"/>
                </a:lnTo>
                <a:lnTo>
                  <a:pt x="335262" y="3075261"/>
                </a:lnTo>
                <a:lnTo>
                  <a:pt x="382318" y="3068094"/>
                </a:lnTo>
                <a:lnTo>
                  <a:pt x="429150" y="3060255"/>
                </a:lnTo>
                <a:lnTo>
                  <a:pt x="475752" y="3051749"/>
                </a:lnTo>
                <a:lnTo>
                  <a:pt x="522119" y="3042580"/>
                </a:lnTo>
                <a:lnTo>
                  <a:pt x="568246" y="3032754"/>
                </a:lnTo>
                <a:lnTo>
                  <a:pt x="614128" y="3022276"/>
                </a:lnTo>
                <a:lnTo>
                  <a:pt x="659759" y="3011151"/>
                </a:lnTo>
                <a:lnTo>
                  <a:pt x="705135" y="2999385"/>
                </a:lnTo>
                <a:lnTo>
                  <a:pt x="750251" y="2986981"/>
                </a:lnTo>
                <a:lnTo>
                  <a:pt x="795101" y="2973946"/>
                </a:lnTo>
                <a:lnTo>
                  <a:pt x="839681" y="2960284"/>
                </a:lnTo>
                <a:lnTo>
                  <a:pt x="883985" y="2946001"/>
                </a:lnTo>
                <a:lnTo>
                  <a:pt x="928008" y="2931101"/>
                </a:lnTo>
                <a:lnTo>
                  <a:pt x="971745" y="2915590"/>
                </a:lnTo>
                <a:lnTo>
                  <a:pt x="1015192" y="2899473"/>
                </a:lnTo>
                <a:lnTo>
                  <a:pt x="1058342" y="2882754"/>
                </a:lnTo>
                <a:lnTo>
                  <a:pt x="1101191" y="2865440"/>
                </a:lnTo>
                <a:lnTo>
                  <a:pt x="1143734" y="2847535"/>
                </a:lnTo>
                <a:lnTo>
                  <a:pt x="1185966" y="2829043"/>
                </a:lnTo>
                <a:lnTo>
                  <a:pt x="1227881" y="2809971"/>
                </a:lnTo>
                <a:lnTo>
                  <a:pt x="1269474" y="2790324"/>
                </a:lnTo>
                <a:lnTo>
                  <a:pt x="1310741" y="2770105"/>
                </a:lnTo>
                <a:lnTo>
                  <a:pt x="1351677" y="2749321"/>
                </a:lnTo>
                <a:lnTo>
                  <a:pt x="1392275" y="2727977"/>
                </a:lnTo>
                <a:lnTo>
                  <a:pt x="1432532" y="2706078"/>
                </a:lnTo>
                <a:lnTo>
                  <a:pt x="1472442" y="2683628"/>
                </a:lnTo>
                <a:lnTo>
                  <a:pt x="1511999" y="2660633"/>
                </a:lnTo>
                <a:lnTo>
                  <a:pt x="1551200" y="2637098"/>
                </a:lnTo>
                <a:lnTo>
                  <a:pt x="1590038" y="2613028"/>
                </a:lnTo>
                <a:lnTo>
                  <a:pt x="1628509" y="2588429"/>
                </a:lnTo>
                <a:lnTo>
                  <a:pt x="1666608" y="2563304"/>
                </a:lnTo>
                <a:lnTo>
                  <a:pt x="1704329" y="2537660"/>
                </a:lnTo>
                <a:lnTo>
                  <a:pt x="1741667" y="2511501"/>
                </a:lnTo>
                <a:lnTo>
                  <a:pt x="1778618" y="2484833"/>
                </a:lnTo>
                <a:lnTo>
                  <a:pt x="1815176" y="2457661"/>
                </a:lnTo>
                <a:lnTo>
                  <a:pt x="1851336" y="2429989"/>
                </a:lnTo>
                <a:lnTo>
                  <a:pt x="1887093" y="2401822"/>
                </a:lnTo>
                <a:lnTo>
                  <a:pt x="1922442" y="2373167"/>
                </a:lnTo>
                <a:lnTo>
                  <a:pt x="1957378" y="2344028"/>
                </a:lnTo>
                <a:lnTo>
                  <a:pt x="1991896" y="2314410"/>
                </a:lnTo>
                <a:lnTo>
                  <a:pt x="2025990" y="2284318"/>
                </a:lnTo>
                <a:lnTo>
                  <a:pt x="2059656" y="2253757"/>
                </a:lnTo>
                <a:lnTo>
                  <a:pt x="2092889" y="2222732"/>
                </a:lnTo>
                <a:lnTo>
                  <a:pt x="2125683" y="2191249"/>
                </a:lnTo>
                <a:lnTo>
                  <a:pt x="2158033" y="2159313"/>
                </a:lnTo>
                <a:lnTo>
                  <a:pt x="2189935" y="2126928"/>
                </a:lnTo>
                <a:lnTo>
                  <a:pt x="2221382" y="2094099"/>
                </a:lnTo>
                <a:lnTo>
                  <a:pt x="2252371" y="2060833"/>
                </a:lnTo>
                <a:lnTo>
                  <a:pt x="2282895" y="2027133"/>
                </a:lnTo>
                <a:lnTo>
                  <a:pt x="2312951" y="1993006"/>
                </a:lnTo>
                <a:lnTo>
                  <a:pt x="2342532" y="1958455"/>
                </a:lnTo>
                <a:lnTo>
                  <a:pt x="2371634" y="1923487"/>
                </a:lnTo>
                <a:lnTo>
                  <a:pt x="2400251" y="1888106"/>
                </a:lnTo>
                <a:lnTo>
                  <a:pt x="2428379" y="1852317"/>
                </a:lnTo>
                <a:lnTo>
                  <a:pt x="2456013" y="1816125"/>
                </a:lnTo>
                <a:lnTo>
                  <a:pt x="2483146" y="1779537"/>
                </a:lnTo>
                <a:lnTo>
                  <a:pt x="2509775" y="1742555"/>
                </a:lnTo>
                <a:lnTo>
                  <a:pt x="2535894" y="1705187"/>
                </a:lnTo>
                <a:lnTo>
                  <a:pt x="2561498" y="1667436"/>
                </a:lnTo>
                <a:lnTo>
                  <a:pt x="2586582" y="1629308"/>
                </a:lnTo>
                <a:lnTo>
                  <a:pt x="2611141" y="1590808"/>
                </a:lnTo>
                <a:lnTo>
                  <a:pt x="2635170" y="1551942"/>
                </a:lnTo>
                <a:lnTo>
                  <a:pt x="2658663" y="1512713"/>
                </a:lnTo>
                <a:lnTo>
                  <a:pt x="2681616" y="1473128"/>
                </a:lnTo>
                <a:lnTo>
                  <a:pt x="2704024" y="1433190"/>
                </a:lnTo>
                <a:lnTo>
                  <a:pt x="2725881" y="1392907"/>
                </a:lnTo>
                <a:lnTo>
                  <a:pt x="2747182" y="1352282"/>
                </a:lnTo>
                <a:lnTo>
                  <a:pt x="2767922" y="1311320"/>
                </a:lnTo>
                <a:lnTo>
                  <a:pt x="2788097" y="1270028"/>
                </a:lnTo>
                <a:lnTo>
                  <a:pt x="2807700" y="1228409"/>
                </a:lnTo>
                <a:lnTo>
                  <a:pt x="2826728" y="1186469"/>
                </a:lnTo>
                <a:lnTo>
                  <a:pt x="2845174" y="1144213"/>
                </a:lnTo>
                <a:lnTo>
                  <a:pt x="2863035" y="1101646"/>
                </a:lnTo>
                <a:lnTo>
                  <a:pt x="2880303" y="1058773"/>
                </a:lnTo>
                <a:lnTo>
                  <a:pt x="2896976" y="1015599"/>
                </a:lnTo>
                <a:lnTo>
                  <a:pt x="2913047" y="972130"/>
                </a:lnTo>
                <a:lnTo>
                  <a:pt x="2928511" y="928370"/>
                </a:lnTo>
                <a:lnTo>
                  <a:pt x="2943364" y="884325"/>
                </a:lnTo>
                <a:lnTo>
                  <a:pt x="2957600" y="840000"/>
                </a:lnTo>
                <a:lnTo>
                  <a:pt x="2971214" y="795399"/>
                </a:lnTo>
                <a:lnTo>
                  <a:pt x="2984201" y="750528"/>
                </a:lnTo>
                <a:lnTo>
                  <a:pt x="2996556" y="705391"/>
                </a:lnTo>
                <a:lnTo>
                  <a:pt x="3008274" y="659995"/>
                </a:lnTo>
                <a:lnTo>
                  <a:pt x="3019350" y="614344"/>
                </a:lnTo>
                <a:lnTo>
                  <a:pt x="3029778" y="568443"/>
                </a:lnTo>
                <a:lnTo>
                  <a:pt x="3039554" y="522298"/>
                </a:lnTo>
                <a:lnTo>
                  <a:pt x="3048673" y="475912"/>
                </a:lnTo>
                <a:lnTo>
                  <a:pt x="3057129" y="429293"/>
                </a:lnTo>
                <a:lnTo>
                  <a:pt x="3064917" y="382443"/>
                </a:lnTo>
                <a:lnTo>
                  <a:pt x="3072033" y="335370"/>
                </a:lnTo>
                <a:lnTo>
                  <a:pt x="3078470" y="288077"/>
                </a:lnTo>
                <a:lnTo>
                  <a:pt x="3084225" y="240570"/>
                </a:lnTo>
                <a:lnTo>
                  <a:pt x="3089292" y="192853"/>
                </a:lnTo>
                <a:lnTo>
                  <a:pt x="3093665" y="144933"/>
                </a:lnTo>
                <a:lnTo>
                  <a:pt x="3097340" y="96814"/>
                </a:lnTo>
                <a:lnTo>
                  <a:pt x="3100312" y="48501"/>
                </a:lnTo>
                <a:lnTo>
                  <a:pt x="3102576" y="0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10136918" y="3434463"/>
            <a:ext cx="3102610" cy="3106420"/>
          </a:xfrm>
          <a:custGeom>
            <a:avLst/>
            <a:gdLst/>
            <a:ahLst/>
            <a:cxnLst/>
            <a:rect l="l" t="t" r="r" b="b"/>
            <a:pathLst>
              <a:path w="3102610" h="3106420" extrusionOk="0">
                <a:moveTo>
                  <a:pt x="3102576" y="3106173"/>
                </a:moveTo>
                <a:lnTo>
                  <a:pt x="3100312" y="3057671"/>
                </a:lnTo>
                <a:lnTo>
                  <a:pt x="3097340" y="3009358"/>
                </a:lnTo>
                <a:lnTo>
                  <a:pt x="3093665" y="2961239"/>
                </a:lnTo>
                <a:lnTo>
                  <a:pt x="3089292" y="2913319"/>
                </a:lnTo>
                <a:lnTo>
                  <a:pt x="3084225" y="2865603"/>
                </a:lnTo>
                <a:lnTo>
                  <a:pt x="3078470" y="2818096"/>
                </a:lnTo>
                <a:lnTo>
                  <a:pt x="3072033" y="2770803"/>
                </a:lnTo>
                <a:lnTo>
                  <a:pt x="3064917" y="2723729"/>
                </a:lnTo>
                <a:lnTo>
                  <a:pt x="3057129" y="2676880"/>
                </a:lnTo>
                <a:lnTo>
                  <a:pt x="3048673" y="2630260"/>
                </a:lnTo>
                <a:lnTo>
                  <a:pt x="3039554" y="2583875"/>
                </a:lnTo>
                <a:lnTo>
                  <a:pt x="3029778" y="2537729"/>
                </a:lnTo>
                <a:lnTo>
                  <a:pt x="3019350" y="2491828"/>
                </a:lnTo>
                <a:lnTo>
                  <a:pt x="3008274" y="2446177"/>
                </a:lnTo>
                <a:lnTo>
                  <a:pt x="2996556" y="2400781"/>
                </a:lnTo>
                <a:lnTo>
                  <a:pt x="2984201" y="2355645"/>
                </a:lnTo>
                <a:lnTo>
                  <a:pt x="2971214" y="2310774"/>
                </a:lnTo>
                <a:lnTo>
                  <a:pt x="2957600" y="2266173"/>
                </a:lnTo>
                <a:lnTo>
                  <a:pt x="2943364" y="2221847"/>
                </a:lnTo>
                <a:lnTo>
                  <a:pt x="2928511" y="2177802"/>
                </a:lnTo>
                <a:lnTo>
                  <a:pt x="2913047" y="2134042"/>
                </a:lnTo>
                <a:lnTo>
                  <a:pt x="2896976" y="2090573"/>
                </a:lnTo>
                <a:lnTo>
                  <a:pt x="2880303" y="2047400"/>
                </a:lnTo>
                <a:lnTo>
                  <a:pt x="2863035" y="2004527"/>
                </a:lnTo>
                <a:lnTo>
                  <a:pt x="2845174" y="1961960"/>
                </a:lnTo>
                <a:lnTo>
                  <a:pt x="2826728" y="1919704"/>
                </a:lnTo>
                <a:lnTo>
                  <a:pt x="2807700" y="1877764"/>
                </a:lnTo>
                <a:lnTo>
                  <a:pt x="2788097" y="1836145"/>
                </a:lnTo>
                <a:lnTo>
                  <a:pt x="2767922" y="1794852"/>
                </a:lnTo>
                <a:lnTo>
                  <a:pt x="2747182" y="1753891"/>
                </a:lnTo>
                <a:lnTo>
                  <a:pt x="2725881" y="1713266"/>
                </a:lnTo>
                <a:lnTo>
                  <a:pt x="2704024" y="1672982"/>
                </a:lnTo>
                <a:lnTo>
                  <a:pt x="2681616" y="1633045"/>
                </a:lnTo>
                <a:lnTo>
                  <a:pt x="2658663" y="1593460"/>
                </a:lnTo>
                <a:lnTo>
                  <a:pt x="2635170" y="1554231"/>
                </a:lnTo>
                <a:lnTo>
                  <a:pt x="2611141" y="1515364"/>
                </a:lnTo>
                <a:lnTo>
                  <a:pt x="2586582" y="1476864"/>
                </a:lnTo>
                <a:lnTo>
                  <a:pt x="2561498" y="1438737"/>
                </a:lnTo>
                <a:lnTo>
                  <a:pt x="2535894" y="1400986"/>
                </a:lnTo>
                <a:lnTo>
                  <a:pt x="2509775" y="1363617"/>
                </a:lnTo>
                <a:lnTo>
                  <a:pt x="2483146" y="1326636"/>
                </a:lnTo>
                <a:lnTo>
                  <a:pt x="2456013" y="1290047"/>
                </a:lnTo>
                <a:lnTo>
                  <a:pt x="2428379" y="1253856"/>
                </a:lnTo>
                <a:lnTo>
                  <a:pt x="2400251" y="1218067"/>
                </a:lnTo>
                <a:lnTo>
                  <a:pt x="2371634" y="1182686"/>
                </a:lnTo>
                <a:lnTo>
                  <a:pt x="2342532" y="1147717"/>
                </a:lnTo>
                <a:lnTo>
                  <a:pt x="2312951" y="1113167"/>
                </a:lnTo>
                <a:lnTo>
                  <a:pt x="2282895" y="1079039"/>
                </a:lnTo>
                <a:lnTo>
                  <a:pt x="2252371" y="1045340"/>
                </a:lnTo>
                <a:lnTo>
                  <a:pt x="2221382" y="1012073"/>
                </a:lnTo>
                <a:lnTo>
                  <a:pt x="2189935" y="979245"/>
                </a:lnTo>
                <a:lnTo>
                  <a:pt x="2158033" y="946860"/>
                </a:lnTo>
                <a:lnTo>
                  <a:pt x="2125683" y="914923"/>
                </a:lnTo>
                <a:lnTo>
                  <a:pt x="2092889" y="883440"/>
                </a:lnTo>
                <a:lnTo>
                  <a:pt x="2059656" y="852416"/>
                </a:lnTo>
                <a:lnTo>
                  <a:pt x="2025990" y="821855"/>
                </a:lnTo>
                <a:lnTo>
                  <a:pt x="1991896" y="791763"/>
                </a:lnTo>
                <a:lnTo>
                  <a:pt x="1957378" y="762145"/>
                </a:lnTo>
                <a:lnTo>
                  <a:pt x="1922442" y="733005"/>
                </a:lnTo>
                <a:lnTo>
                  <a:pt x="1887093" y="704350"/>
                </a:lnTo>
                <a:lnTo>
                  <a:pt x="1851336" y="676184"/>
                </a:lnTo>
                <a:lnTo>
                  <a:pt x="1815176" y="648512"/>
                </a:lnTo>
                <a:lnTo>
                  <a:pt x="1778618" y="621339"/>
                </a:lnTo>
                <a:lnTo>
                  <a:pt x="1741667" y="594671"/>
                </a:lnTo>
                <a:lnTo>
                  <a:pt x="1704329" y="568512"/>
                </a:lnTo>
                <a:lnTo>
                  <a:pt x="1666608" y="542868"/>
                </a:lnTo>
                <a:lnTo>
                  <a:pt x="1628509" y="517744"/>
                </a:lnTo>
                <a:lnTo>
                  <a:pt x="1590038" y="493144"/>
                </a:lnTo>
                <a:lnTo>
                  <a:pt x="1551200" y="469074"/>
                </a:lnTo>
                <a:lnTo>
                  <a:pt x="1511999" y="445539"/>
                </a:lnTo>
                <a:lnTo>
                  <a:pt x="1472442" y="422545"/>
                </a:lnTo>
                <a:lnTo>
                  <a:pt x="1432532" y="400095"/>
                </a:lnTo>
                <a:lnTo>
                  <a:pt x="1392275" y="378195"/>
                </a:lnTo>
                <a:lnTo>
                  <a:pt x="1351677" y="356851"/>
                </a:lnTo>
                <a:lnTo>
                  <a:pt x="1310741" y="336067"/>
                </a:lnTo>
                <a:lnTo>
                  <a:pt x="1269474" y="315849"/>
                </a:lnTo>
                <a:lnTo>
                  <a:pt x="1227881" y="296201"/>
                </a:lnTo>
                <a:lnTo>
                  <a:pt x="1185966" y="277129"/>
                </a:lnTo>
                <a:lnTo>
                  <a:pt x="1143734" y="258638"/>
                </a:lnTo>
                <a:lnTo>
                  <a:pt x="1101191" y="240733"/>
                </a:lnTo>
                <a:lnTo>
                  <a:pt x="1058342" y="223418"/>
                </a:lnTo>
                <a:lnTo>
                  <a:pt x="1015192" y="206700"/>
                </a:lnTo>
                <a:lnTo>
                  <a:pt x="971745" y="190582"/>
                </a:lnTo>
                <a:lnTo>
                  <a:pt x="928008" y="175071"/>
                </a:lnTo>
                <a:lnTo>
                  <a:pt x="883985" y="160172"/>
                </a:lnTo>
                <a:lnTo>
                  <a:pt x="839681" y="145888"/>
                </a:lnTo>
                <a:lnTo>
                  <a:pt x="795101" y="132227"/>
                </a:lnTo>
                <a:lnTo>
                  <a:pt x="750251" y="119191"/>
                </a:lnTo>
                <a:lnTo>
                  <a:pt x="705135" y="106788"/>
                </a:lnTo>
                <a:lnTo>
                  <a:pt x="659759" y="95021"/>
                </a:lnTo>
                <a:lnTo>
                  <a:pt x="614128" y="83896"/>
                </a:lnTo>
                <a:lnTo>
                  <a:pt x="568246" y="73418"/>
                </a:lnTo>
                <a:lnTo>
                  <a:pt x="522119" y="63592"/>
                </a:lnTo>
                <a:lnTo>
                  <a:pt x="475752" y="54424"/>
                </a:lnTo>
                <a:lnTo>
                  <a:pt x="429150" y="45917"/>
                </a:lnTo>
                <a:lnTo>
                  <a:pt x="382318" y="38078"/>
                </a:lnTo>
                <a:lnTo>
                  <a:pt x="335262" y="30911"/>
                </a:lnTo>
                <a:lnTo>
                  <a:pt x="287986" y="24422"/>
                </a:lnTo>
                <a:lnTo>
                  <a:pt x="240495" y="18615"/>
                </a:lnTo>
                <a:lnTo>
                  <a:pt x="192794" y="13497"/>
                </a:lnTo>
                <a:lnTo>
                  <a:pt x="144890" y="9070"/>
                </a:lnTo>
                <a:lnTo>
                  <a:pt x="96785" y="5342"/>
                </a:lnTo>
                <a:lnTo>
                  <a:pt x="48487" y="2317"/>
                </a:ln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7336047" y="8504783"/>
            <a:ext cx="2543175" cy="1400810"/>
          </a:xfrm>
          <a:custGeom>
            <a:avLst/>
            <a:gdLst/>
            <a:ahLst/>
            <a:cxnLst/>
            <a:rect l="l" t="t" r="r" b="b"/>
            <a:pathLst>
              <a:path w="2543175" h="1400809" extrusionOk="0">
                <a:moveTo>
                  <a:pt x="0" y="0"/>
                </a:moveTo>
                <a:lnTo>
                  <a:pt x="27080" y="38714"/>
                </a:lnTo>
                <a:lnTo>
                  <a:pt x="53778" y="75725"/>
                </a:lnTo>
                <a:lnTo>
                  <a:pt x="80982" y="112342"/>
                </a:lnTo>
                <a:lnTo>
                  <a:pt x="108686" y="148560"/>
                </a:lnTo>
                <a:lnTo>
                  <a:pt x="136887" y="184373"/>
                </a:lnTo>
                <a:lnTo>
                  <a:pt x="165578" y="219778"/>
                </a:lnTo>
                <a:lnTo>
                  <a:pt x="194754" y="254768"/>
                </a:lnTo>
                <a:lnTo>
                  <a:pt x="224411" y="289339"/>
                </a:lnTo>
                <a:lnTo>
                  <a:pt x="254543" y="323485"/>
                </a:lnTo>
                <a:lnTo>
                  <a:pt x="285146" y="357202"/>
                </a:lnTo>
                <a:lnTo>
                  <a:pt x="316213" y="390484"/>
                </a:lnTo>
                <a:lnTo>
                  <a:pt x="347740" y="423326"/>
                </a:lnTo>
                <a:lnTo>
                  <a:pt x="379722" y="455723"/>
                </a:lnTo>
                <a:lnTo>
                  <a:pt x="412154" y="487670"/>
                </a:lnTo>
                <a:lnTo>
                  <a:pt x="445030" y="519162"/>
                </a:lnTo>
                <a:lnTo>
                  <a:pt x="478346" y="550194"/>
                </a:lnTo>
                <a:lnTo>
                  <a:pt x="512096" y="580760"/>
                </a:lnTo>
                <a:lnTo>
                  <a:pt x="546276" y="610856"/>
                </a:lnTo>
                <a:lnTo>
                  <a:pt x="580879" y="640476"/>
                </a:lnTo>
                <a:lnTo>
                  <a:pt x="615902" y="669615"/>
                </a:lnTo>
                <a:lnTo>
                  <a:pt x="651338" y="698268"/>
                </a:lnTo>
                <a:lnTo>
                  <a:pt x="687183" y="726430"/>
                </a:lnTo>
                <a:lnTo>
                  <a:pt x="723432" y="754097"/>
                </a:lnTo>
                <a:lnTo>
                  <a:pt x="760080" y="781262"/>
                </a:lnTo>
                <a:lnTo>
                  <a:pt x="797121" y="807920"/>
                </a:lnTo>
                <a:lnTo>
                  <a:pt x="834550" y="834068"/>
                </a:lnTo>
                <a:lnTo>
                  <a:pt x="872362" y="859698"/>
                </a:lnTo>
                <a:lnTo>
                  <a:pt x="910553" y="884807"/>
                </a:lnTo>
                <a:lnTo>
                  <a:pt x="949117" y="909390"/>
                </a:lnTo>
                <a:lnTo>
                  <a:pt x="988048" y="933440"/>
                </a:lnTo>
                <a:lnTo>
                  <a:pt x="1027342" y="956953"/>
                </a:lnTo>
                <a:lnTo>
                  <a:pt x="1066994" y="979925"/>
                </a:lnTo>
                <a:lnTo>
                  <a:pt x="1106999" y="1002349"/>
                </a:lnTo>
                <a:lnTo>
                  <a:pt x="1147350" y="1024220"/>
                </a:lnTo>
                <a:lnTo>
                  <a:pt x="1188045" y="1045535"/>
                </a:lnTo>
                <a:lnTo>
                  <a:pt x="1229076" y="1066286"/>
                </a:lnTo>
                <a:lnTo>
                  <a:pt x="1270440" y="1086470"/>
                </a:lnTo>
                <a:lnTo>
                  <a:pt x="1312130" y="1106082"/>
                </a:lnTo>
                <a:lnTo>
                  <a:pt x="1354142" y="1125115"/>
                </a:lnTo>
                <a:lnTo>
                  <a:pt x="1396471" y="1143565"/>
                </a:lnTo>
                <a:lnTo>
                  <a:pt x="1439112" y="1161427"/>
                </a:lnTo>
                <a:lnTo>
                  <a:pt x="1482059" y="1178696"/>
                </a:lnTo>
                <a:lnTo>
                  <a:pt x="1525308" y="1195367"/>
                </a:lnTo>
                <a:lnTo>
                  <a:pt x="1568853" y="1211434"/>
                </a:lnTo>
                <a:lnTo>
                  <a:pt x="1612689" y="1226893"/>
                </a:lnTo>
                <a:lnTo>
                  <a:pt x="1656811" y="1241738"/>
                </a:lnTo>
                <a:lnTo>
                  <a:pt x="1701214" y="1255964"/>
                </a:lnTo>
                <a:lnTo>
                  <a:pt x="1745893" y="1269566"/>
                </a:lnTo>
                <a:lnTo>
                  <a:pt x="1790843" y="1282539"/>
                </a:lnTo>
                <a:lnTo>
                  <a:pt x="1836058" y="1294878"/>
                </a:lnTo>
                <a:lnTo>
                  <a:pt x="1881534" y="1306578"/>
                </a:lnTo>
                <a:lnTo>
                  <a:pt x="1927265" y="1317633"/>
                </a:lnTo>
                <a:lnTo>
                  <a:pt x="1973247" y="1328039"/>
                </a:lnTo>
                <a:lnTo>
                  <a:pt x="2019473" y="1337790"/>
                </a:lnTo>
                <a:lnTo>
                  <a:pt x="2065940" y="1346882"/>
                </a:lnTo>
                <a:lnTo>
                  <a:pt x="2112642" y="1355309"/>
                </a:lnTo>
                <a:lnTo>
                  <a:pt x="2159573" y="1363065"/>
                </a:lnTo>
                <a:lnTo>
                  <a:pt x="2206729" y="1370147"/>
                </a:lnTo>
                <a:lnTo>
                  <a:pt x="2254105" y="1376549"/>
                </a:lnTo>
                <a:lnTo>
                  <a:pt x="2301695" y="1382265"/>
                </a:lnTo>
                <a:lnTo>
                  <a:pt x="2349495" y="1387291"/>
                </a:lnTo>
                <a:lnTo>
                  <a:pt x="2397499" y="1391622"/>
                </a:lnTo>
                <a:lnTo>
                  <a:pt x="2445702" y="1395252"/>
                </a:lnTo>
                <a:lnTo>
                  <a:pt x="2494099" y="1398176"/>
                </a:lnTo>
                <a:lnTo>
                  <a:pt x="2542685" y="1400389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698045" y="4964341"/>
            <a:ext cx="5079806" cy="303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12700" marR="5080" lvl="0" algn="ctr">
              <a:lnSpc>
                <a:spcPct val="117545"/>
              </a:lnSpc>
              <a:buSzPts val="3300"/>
            </a:pPr>
            <a:r>
              <a:rPr lang="ru-RU" sz="3300" dirty="0">
                <a:solidFill>
                  <a:srgbClr val="FFFFFF"/>
                </a:solidFill>
              </a:rPr>
              <a:t>Разработать модель машинного обучения для предсказания продолжения деятельности </a:t>
            </a:r>
            <a:r>
              <a:rPr lang="ru-RU" sz="3300" dirty="0" err="1">
                <a:solidFill>
                  <a:srgbClr val="FFFFFF"/>
                </a:solidFill>
              </a:rPr>
              <a:t>стартапа</a:t>
            </a:r>
            <a:endParaRPr sz="3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6385917" y="3584719"/>
            <a:ext cx="0" cy="5870575"/>
          </a:xfrm>
          <a:custGeom>
            <a:avLst/>
            <a:gdLst/>
            <a:ahLst/>
            <a:cxnLst/>
            <a:rect l="l" t="t" r="r" b="b"/>
            <a:pathLst>
              <a:path w="120000" h="5870575" extrusionOk="0">
                <a:moveTo>
                  <a:pt x="0" y="0"/>
                </a:moveTo>
                <a:lnTo>
                  <a:pt x="0" y="5870050"/>
                </a:lnTo>
              </a:path>
            </a:pathLst>
          </a:custGeom>
          <a:noFill/>
          <a:ln w="94375" cap="flat" cmpd="sng">
            <a:solidFill>
              <a:srgbClr val="FF36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200160" y="3584713"/>
            <a:ext cx="0" cy="5870575"/>
          </a:xfrm>
          <a:custGeom>
            <a:avLst/>
            <a:gdLst/>
            <a:ahLst/>
            <a:cxnLst/>
            <a:rect l="l" t="t" r="r" b="b"/>
            <a:pathLst>
              <a:path w="120000" h="5870575" extrusionOk="0">
                <a:moveTo>
                  <a:pt x="0" y="5870050"/>
                </a:move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FF36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358012" y="3426865"/>
            <a:ext cx="5870575" cy="0"/>
          </a:xfrm>
          <a:custGeom>
            <a:avLst/>
            <a:gdLst/>
            <a:ahLst/>
            <a:cxnLst/>
            <a:rect l="l" t="t" r="r" b="b"/>
            <a:pathLst>
              <a:path w="5870575" h="120000" extrusionOk="0">
                <a:moveTo>
                  <a:pt x="0" y="0"/>
                </a:moveTo>
                <a:lnTo>
                  <a:pt x="5870050" y="0"/>
                </a:lnTo>
              </a:path>
            </a:pathLst>
          </a:custGeom>
          <a:noFill/>
          <a:ln w="94375" cap="flat" cmpd="sng">
            <a:solidFill>
              <a:srgbClr val="FF36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358006" y="9612622"/>
            <a:ext cx="5870575" cy="0"/>
          </a:xfrm>
          <a:custGeom>
            <a:avLst/>
            <a:gdLst/>
            <a:ahLst/>
            <a:cxnLst/>
            <a:rect l="l" t="t" r="r" b="b"/>
            <a:pathLst>
              <a:path w="5870575" h="120000" extrusionOk="0">
                <a:moveTo>
                  <a:pt x="5870050" y="0"/>
                </a:move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FF36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 rot="3533278">
            <a:off x="5874704" y="6097259"/>
            <a:ext cx="2543175" cy="1400810"/>
          </a:xfrm>
          <a:custGeom>
            <a:avLst/>
            <a:gdLst/>
            <a:ahLst/>
            <a:cxnLst/>
            <a:rect l="l" t="t" r="r" b="b"/>
            <a:pathLst>
              <a:path w="2543175" h="1400809" extrusionOk="0">
                <a:moveTo>
                  <a:pt x="0" y="0"/>
                </a:moveTo>
                <a:lnTo>
                  <a:pt x="27080" y="38714"/>
                </a:lnTo>
                <a:lnTo>
                  <a:pt x="53778" y="75725"/>
                </a:lnTo>
                <a:lnTo>
                  <a:pt x="80982" y="112342"/>
                </a:lnTo>
                <a:lnTo>
                  <a:pt x="108686" y="148560"/>
                </a:lnTo>
                <a:lnTo>
                  <a:pt x="136887" y="184373"/>
                </a:lnTo>
                <a:lnTo>
                  <a:pt x="165578" y="219778"/>
                </a:lnTo>
                <a:lnTo>
                  <a:pt x="194754" y="254768"/>
                </a:lnTo>
                <a:lnTo>
                  <a:pt x="224411" y="289339"/>
                </a:lnTo>
                <a:lnTo>
                  <a:pt x="254543" y="323485"/>
                </a:lnTo>
                <a:lnTo>
                  <a:pt x="285146" y="357202"/>
                </a:lnTo>
                <a:lnTo>
                  <a:pt x="316213" y="390484"/>
                </a:lnTo>
                <a:lnTo>
                  <a:pt x="347740" y="423326"/>
                </a:lnTo>
                <a:lnTo>
                  <a:pt x="379722" y="455723"/>
                </a:lnTo>
                <a:lnTo>
                  <a:pt x="412154" y="487670"/>
                </a:lnTo>
                <a:lnTo>
                  <a:pt x="445030" y="519162"/>
                </a:lnTo>
                <a:lnTo>
                  <a:pt x="478346" y="550194"/>
                </a:lnTo>
                <a:lnTo>
                  <a:pt x="512096" y="580760"/>
                </a:lnTo>
                <a:lnTo>
                  <a:pt x="546276" y="610856"/>
                </a:lnTo>
                <a:lnTo>
                  <a:pt x="580879" y="640476"/>
                </a:lnTo>
                <a:lnTo>
                  <a:pt x="615902" y="669615"/>
                </a:lnTo>
                <a:lnTo>
                  <a:pt x="651338" y="698268"/>
                </a:lnTo>
                <a:lnTo>
                  <a:pt x="687183" y="726430"/>
                </a:lnTo>
                <a:lnTo>
                  <a:pt x="723432" y="754097"/>
                </a:lnTo>
                <a:lnTo>
                  <a:pt x="760080" y="781262"/>
                </a:lnTo>
                <a:lnTo>
                  <a:pt x="797121" y="807920"/>
                </a:lnTo>
                <a:lnTo>
                  <a:pt x="834550" y="834068"/>
                </a:lnTo>
                <a:lnTo>
                  <a:pt x="872362" y="859698"/>
                </a:lnTo>
                <a:lnTo>
                  <a:pt x="910553" y="884807"/>
                </a:lnTo>
                <a:lnTo>
                  <a:pt x="949117" y="909390"/>
                </a:lnTo>
                <a:lnTo>
                  <a:pt x="988048" y="933440"/>
                </a:lnTo>
                <a:lnTo>
                  <a:pt x="1027342" y="956953"/>
                </a:lnTo>
                <a:lnTo>
                  <a:pt x="1066994" y="979925"/>
                </a:lnTo>
                <a:lnTo>
                  <a:pt x="1106999" y="1002349"/>
                </a:lnTo>
                <a:lnTo>
                  <a:pt x="1147350" y="1024220"/>
                </a:lnTo>
                <a:lnTo>
                  <a:pt x="1188045" y="1045535"/>
                </a:lnTo>
                <a:lnTo>
                  <a:pt x="1229076" y="1066286"/>
                </a:lnTo>
                <a:lnTo>
                  <a:pt x="1270440" y="1086470"/>
                </a:lnTo>
                <a:lnTo>
                  <a:pt x="1312130" y="1106082"/>
                </a:lnTo>
                <a:lnTo>
                  <a:pt x="1354142" y="1125115"/>
                </a:lnTo>
                <a:lnTo>
                  <a:pt x="1396471" y="1143565"/>
                </a:lnTo>
                <a:lnTo>
                  <a:pt x="1439112" y="1161427"/>
                </a:lnTo>
                <a:lnTo>
                  <a:pt x="1482059" y="1178696"/>
                </a:lnTo>
                <a:lnTo>
                  <a:pt x="1525308" y="1195367"/>
                </a:lnTo>
                <a:lnTo>
                  <a:pt x="1568853" y="1211434"/>
                </a:lnTo>
                <a:lnTo>
                  <a:pt x="1612689" y="1226893"/>
                </a:lnTo>
                <a:lnTo>
                  <a:pt x="1656811" y="1241738"/>
                </a:lnTo>
                <a:lnTo>
                  <a:pt x="1701214" y="1255964"/>
                </a:lnTo>
                <a:lnTo>
                  <a:pt x="1745893" y="1269566"/>
                </a:lnTo>
                <a:lnTo>
                  <a:pt x="1790843" y="1282539"/>
                </a:lnTo>
                <a:lnTo>
                  <a:pt x="1836058" y="1294878"/>
                </a:lnTo>
                <a:lnTo>
                  <a:pt x="1881534" y="1306578"/>
                </a:lnTo>
                <a:lnTo>
                  <a:pt x="1927265" y="1317633"/>
                </a:lnTo>
                <a:lnTo>
                  <a:pt x="1973247" y="1328039"/>
                </a:lnTo>
                <a:lnTo>
                  <a:pt x="2019473" y="1337790"/>
                </a:lnTo>
                <a:lnTo>
                  <a:pt x="2065940" y="1346882"/>
                </a:lnTo>
                <a:lnTo>
                  <a:pt x="2112642" y="1355309"/>
                </a:lnTo>
                <a:lnTo>
                  <a:pt x="2159573" y="1363065"/>
                </a:lnTo>
                <a:lnTo>
                  <a:pt x="2206729" y="1370147"/>
                </a:lnTo>
                <a:lnTo>
                  <a:pt x="2254105" y="1376549"/>
                </a:lnTo>
                <a:lnTo>
                  <a:pt x="2301695" y="1382265"/>
                </a:lnTo>
                <a:lnTo>
                  <a:pt x="2349495" y="1387291"/>
                </a:lnTo>
                <a:lnTo>
                  <a:pt x="2397499" y="1391622"/>
                </a:lnTo>
                <a:lnTo>
                  <a:pt x="2445702" y="1395252"/>
                </a:lnTo>
                <a:lnTo>
                  <a:pt x="2494099" y="1398176"/>
                </a:lnTo>
                <a:lnTo>
                  <a:pt x="2542685" y="1400389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38435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17" y="2895510"/>
            <a:ext cx="12285807" cy="690860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52727" y="1975268"/>
            <a:ext cx="11041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Первый шаг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исследовательского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 анализа данных проведён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с помощью библиотеки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YData-profiling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05653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58521" y="2045188"/>
            <a:ext cx="18259644" cy="7966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rgbClr val="F5DE68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Обнаруженные особенности</a:t>
            </a:r>
            <a:r>
              <a:rPr lang="ru-RU" sz="2000" b="1" dirty="0" smtClean="0">
                <a:solidFill>
                  <a:srgbClr val="F5DE68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dirty="0">
              <a:solidFill>
                <a:srgbClr val="F5DE68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столбец `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status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имеет дисбаланс данных (91% -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operating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и 9% -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closed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geo_sub_region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имеет дисбаланс данных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funding_total_usd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имеется сильное смещение, что говорит о наличии выбросов: 95% перцентиль около 56 млн. долларов при максимуме в 30 млрд.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состоит из уникальных значений на 42%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почти 57% значений `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country_code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- это USA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301 уникальное значение и 20% -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California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для столбца `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state_code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признак `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funding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rounds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имеет от 1 до 19 раундов с медианным значением 1 (63,8% объектов). Гистограмма сильно смещена влево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большинство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из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были созданы между </a:t>
            </a:r>
            <a:r>
              <a:rPr lang="ru-RU" sz="20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0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 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 2016 годами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порядка 70%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созданы в странах Североамериканского и Западноевропейского региона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минимальное `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- 17 дней. 50%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живут в пределах 1740 - 4018 дней. Медианное значение 2557 дня (или 7 лет)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Порядка 3%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были созданы и единовременно профинансированы в одну и ту же дату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5-6 % компаний были впервые профинансированы даже ранее их даты создания. Возможно предприниматели сперва нашли инвестора, а потом - открыли или переоформили юридическое лицо, либо это может быть ошибкой. Проинформируем о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найдённом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факте инженеров данных и представителей бизнеса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Более 50%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получали инвестиции в последний раз в 2013 году.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707 уникальных значений `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main_catagory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`. Удалось сократить количество уникальных категорий с 22 тыс. до 700.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колонки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датафрейма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df_test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имеют аналогичные особенности, что и у </a:t>
            </a:r>
            <a:r>
              <a:rPr lang="ru-RU" sz="2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df_train</a:t>
            </a:r>
            <a:endParaRPr lang="ru-RU" sz="2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5220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38" y="2027960"/>
            <a:ext cx="15382598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9725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052" y="2043729"/>
            <a:ext cx="15064817" cy="756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006846" y="9845470"/>
            <a:ext cx="7528023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После удаления выбросов, осталось 97,5% тренировочных данных.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77394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63"/>
          <a:stretch/>
        </p:blipFill>
        <p:spPr>
          <a:xfrm>
            <a:off x="3941379" y="1846153"/>
            <a:ext cx="12268560" cy="836505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588856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010" y="2817552"/>
            <a:ext cx="8915857" cy="6120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81" y="2817552"/>
            <a:ext cx="8979278" cy="6120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4715831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67" y="1779468"/>
            <a:ext cx="11290623" cy="84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809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2727" y="1809504"/>
            <a:ext cx="183983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Будет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важным и интересным проверить есть ли принципиальное различие в признаках для групп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, которые продолжили существовать и закрылись.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Проведём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дополнительный анализ. Разделим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датафрейм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на 2 страты и сопоставим признаки между собой для поиска отличительных особенностей.</a:t>
            </a:r>
            <a:endParaRPr lang="ru-RU" sz="20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9386"/>
          <a:stretch/>
        </p:blipFill>
        <p:spPr>
          <a:xfrm>
            <a:off x="552727" y="3046694"/>
            <a:ext cx="9131627" cy="43758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285" y="3046694"/>
            <a:ext cx="9439717" cy="728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1194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63927" y="1727716"/>
            <a:ext cx="1822811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>Проведём дополнительный анализ в поисках зависимости жизнеспособности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от времени его существования.</a:t>
            </a:r>
          </a:p>
          <a:p>
            <a:endParaRPr lang="ru-RU" sz="1800" dirty="0">
              <a:solidFill>
                <a:schemeClr val="bg1"/>
              </a:solidFill>
              <a:latin typeface="+mn-lt"/>
            </a:endParaRPr>
          </a:p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>Используем T-тест для средних двух независимых выборок, который проверит, что две независимые выборки имеют идентичные средние (ожидаемые) значения. Гипотеза формируется для признака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`</a:t>
            </a:r>
            <a:r>
              <a:rPr lang="ru-RU" sz="1800" dirty="0" err="1" smtClean="0">
                <a:solidFill>
                  <a:schemeClr val="bg1"/>
                </a:solidFill>
                <a:latin typeface="+mn-lt"/>
              </a:rPr>
              <a:t>lifetime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`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из двух выборок: действующие и закрытые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endParaRPr lang="ru-RU" sz="1800" dirty="0">
              <a:solidFill>
                <a:schemeClr val="bg1"/>
              </a:solidFill>
              <a:latin typeface="+mn-lt"/>
            </a:endParaRPr>
          </a:p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>Проверим условия выполнения теста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: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Генеральные совокупности не зависят друг от друга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Выборочные средние нормально распределены (благодаря ЦПТ)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Дисперсии рассматриваемых генеральных совокупностей равны (т.к. выборки &gt; 30 строк)</a:t>
            </a:r>
          </a:p>
          <a:p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Сформулируем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гипотезы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: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H0: между средними значениями длительности существования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двух статусов нет разницы, они равны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H1: среднее значение длительности существования закрытого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меньше среднего значения параметра для действующего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стартапа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214" y="5671632"/>
            <a:ext cx="7988085" cy="468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060" y="5671632"/>
            <a:ext cx="672689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50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52726" y="1557098"/>
            <a:ext cx="19217233" cy="887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F5DE68"/>
                </a:solidFill>
                <a:latin typeface="+mn-lt"/>
              </a:rPr>
              <a:t>Обнаруженные особенности:</a:t>
            </a:r>
          </a:p>
          <a:p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столбец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status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дисбаланс данных (91% -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operating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9% -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closed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)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+mn-lt"/>
              </a:rPr>
              <a:t>geo_sub_region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дисбаланс данных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funding_total_usd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имеется сильное смещение, что говорит о наличии выбросов: 95% перцентиль около 56 млн. долларов при максимуме в 30 млрд.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+mn-lt"/>
              </a:rPr>
              <a:t>category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list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состоит из уникальных значений на 42%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почти 57% значений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- это USA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301 уникальное значение и 20% -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California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для столбца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state_code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признак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rounds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от 1 до 19 раундов с медианным значением 1 (63,8% объектов). Гистограмма сильно смещена влево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большинство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из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датасета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были созданы между 2018 и 2016 годами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порядка 70%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созданы в странах Североамериканского и Западноевропейского региона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минимальное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- 17 дней. 50%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живут в пределах 1740 - 4018 дней. Медианное значение 2557 дня (или 7 лет)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Порядка 3%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были созданы и единовременно профинансированы в одну и ту же дату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5-6 % компаний были впервые профинансированы даже ранее их даты создания. 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Более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50%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получали инвестиции в последний раз в 2013 году.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707 уникальных значений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main_catagory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. Удалось сократить количество уникальных категорий с 22 тыс. до 700.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колонки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датафрейма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df_test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аналогичные особенности, что и у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df_train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признаки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founded_at_year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last_fund_year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весьма высокую зависимость (шкала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Чеддока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), т.к. 63,8% имеют 1 раунд инвестирования в дату основания. 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Даты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первого и последнего инвестирования совпадают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признаки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lifetime_category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прямую зависимость, т.к. последний был создан из колонки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признаки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geo_sub_region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прямую зависимость, т.к. последний был создан из колонки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высокую связь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main_category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, также как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можно объяснить большой долей уникальных значений в признаках категорий и кодов стран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целевой признак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status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весьма высокую зависимость с колонками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lifetime_category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целевой признак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status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крайне низкую связь с признаками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main_category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funding_rounds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funding_total_usd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имеется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мультиколлинеарность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status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с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нет высоких общих сумм инвестирования и раундов инвестирования для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с длительным существованием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до 2000 гг. получали куда меньшие средства и реже, чем созданные позднее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закрывшиеся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широкий спектр вложенных в них сумм, как и раундов инвестирования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закрытые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чаще не имеют данных о своём местоположении или категории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логично, что закрытые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гораздо чаще маленькое значение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7353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6" y="510844"/>
            <a:ext cx="8737200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5400" dirty="0" smtClean="0">
                <a:solidFill>
                  <a:srgbClr val="FFFFFF"/>
                </a:solidFill>
              </a:rPr>
              <a:t>Ход выполнения работы</a:t>
            </a:r>
            <a:endParaRPr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409519297"/>
              </p:ext>
            </p:extLst>
          </p:nvPr>
        </p:nvGraphicFramePr>
        <p:xfrm>
          <a:off x="1455404" y="1781908"/>
          <a:ext cx="17149119" cy="798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7" y="1888682"/>
            <a:ext cx="5605952" cy="828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917" y="1888682"/>
            <a:ext cx="7010000" cy="82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155" y="1888682"/>
            <a:ext cx="5899246" cy="31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1778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 smtClean="0">
                <a:solidFill>
                  <a:schemeClr val="bg1"/>
                </a:solidFill>
              </a:rPr>
              <a:t>Обучение </a:t>
            </a:r>
            <a:r>
              <a:rPr lang="ru-RU" sz="5400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62" y="1951721"/>
            <a:ext cx="7920000" cy="81539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747" y="1951721"/>
            <a:ext cx="7200000" cy="59532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6747" y="8169597"/>
            <a:ext cx="7200000" cy="19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43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 smtClean="0">
                <a:solidFill>
                  <a:schemeClr val="bg1"/>
                </a:solidFill>
              </a:rPr>
              <a:t>Обучение </a:t>
            </a:r>
            <a:r>
              <a:rPr lang="ru-RU" sz="5400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0687" r="14529" b="17784"/>
          <a:stretch/>
        </p:blipFill>
        <p:spPr>
          <a:xfrm>
            <a:off x="710387" y="2724679"/>
            <a:ext cx="7327478" cy="270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570" y="2724679"/>
            <a:ext cx="7323113" cy="2700000"/>
          </a:xfrm>
          <a:prstGeom prst="rect">
            <a:avLst/>
          </a:prstGeom>
        </p:spPr>
      </p:pic>
      <p:sp>
        <p:nvSpPr>
          <p:cNvPr id="11" name="Google Shape;205;p10"/>
          <p:cNvSpPr txBox="1"/>
          <p:nvPr/>
        </p:nvSpPr>
        <p:spPr>
          <a:xfrm>
            <a:off x="710387" y="2134361"/>
            <a:ext cx="543817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Сравнение с моделью </a:t>
            </a:r>
            <a:r>
              <a:rPr lang="en-US" sz="2050" b="1" dirty="0" err="1" smtClean="0">
                <a:solidFill>
                  <a:srgbClr val="F5DE68"/>
                </a:solidFill>
              </a:rPr>
              <a:t>DummyClassifier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2" name="Google Shape;205;p10"/>
          <p:cNvSpPr txBox="1"/>
          <p:nvPr/>
        </p:nvSpPr>
        <p:spPr>
          <a:xfrm>
            <a:off x="8695570" y="2134361"/>
            <a:ext cx="7779396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Поиск лучших признаков методом </a:t>
            </a:r>
            <a:r>
              <a:rPr lang="en-US" sz="2050" b="1" dirty="0" err="1" smtClean="0">
                <a:solidFill>
                  <a:srgbClr val="F5DE68"/>
                </a:solidFill>
              </a:rPr>
              <a:t>SelectKBest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3" name="Google Shape;205;p10"/>
          <p:cNvSpPr txBox="1"/>
          <p:nvPr/>
        </p:nvSpPr>
        <p:spPr>
          <a:xfrm>
            <a:off x="7880205" y="6373376"/>
            <a:ext cx="4301528" cy="7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Подбор порога классификации</a:t>
            </a:r>
          </a:p>
          <a:p>
            <a:pPr marL="12700" marR="0" lvl="0" indent="0" algn="ctr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 целевого признака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894" y="2724679"/>
            <a:ext cx="3033039" cy="270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803" y="7424882"/>
            <a:ext cx="2640331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9279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1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200" dirty="0">
                <a:solidFill>
                  <a:schemeClr val="bg1"/>
                </a:solidFill>
              </a:rPr>
              <a:t>Итоговая оценка качества предсказания лучшей модели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970579" y="3454296"/>
            <a:ext cx="1040524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+mn-lt"/>
              </a:rPr>
              <a:t>Метрика F1 на </a:t>
            </a:r>
            <a:r>
              <a:rPr lang="ru-RU" sz="2000" b="1" dirty="0" err="1">
                <a:solidFill>
                  <a:schemeClr val="bg1"/>
                </a:solidFill>
                <a:latin typeface="+mn-lt"/>
              </a:rPr>
              <a:t>валидационной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 выборке показала </a:t>
            </a:r>
            <a:r>
              <a:rPr lang="ru-RU" sz="2000" b="1" dirty="0" smtClean="0">
                <a:solidFill>
                  <a:srgbClr val="F5DE68"/>
                </a:solidFill>
                <a:latin typeface="+mn-lt"/>
              </a:rPr>
              <a:t>99,91%</a:t>
            </a:r>
            <a:r>
              <a:rPr lang="ru-RU" sz="2000" b="1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2000" b="1" dirty="0" smtClean="0">
              <a:solidFill>
                <a:schemeClr val="bg1"/>
              </a:solidFill>
              <a:latin typeface="+mn-lt"/>
            </a:endParaRPr>
          </a:p>
          <a:p>
            <a:endParaRPr lang="ru-RU" sz="2000" b="1" dirty="0" smtClean="0">
              <a:solidFill>
                <a:srgbClr val="F5DE68"/>
              </a:solidFill>
              <a:latin typeface="+mn-lt"/>
            </a:endParaRPr>
          </a:p>
          <a:p>
            <a:endParaRPr lang="ru-RU" sz="2000" b="1" dirty="0">
              <a:solidFill>
                <a:srgbClr val="F5DE68"/>
              </a:solidFill>
              <a:latin typeface="+mn-lt"/>
            </a:endParaRPr>
          </a:p>
          <a:p>
            <a:endParaRPr lang="ru-RU" sz="2000" b="1" dirty="0">
              <a:solidFill>
                <a:srgbClr val="F5DE68"/>
              </a:solidFill>
              <a:latin typeface="+mn-lt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+mn-lt"/>
              </a:rPr>
              <a:t>Обратим 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внимание на </a:t>
            </a:r>
            <a:r>
              <a:rPr lang="ru-RU" sz="2000" b="1" dirty="0">
                <a:solidFill>
                  <a:srgbClr val="F5DE68"/>
                </a:solidFill>
                <a:latin typeface="+mn-lt"/>
              </a:rPr>
              <a:t>матрицу ошибок 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(</a:t>
            </a:r>
            <a:r>
              <a:rPr lang="ru-RU" sz="2000" b="1" dirty="0" err="1">
                <a:solidFill>
                  <a:schemeClr val="bg1"/>
                </a:solidFill>
                <a:latin typeface="+mn-lt"/>
              </a:rPr>
              <a:t>Confusion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+mn-lt"/>
              </a:rPr>
              <a:t>matrix</a:t>
            </a:r>
            <a:r>
              <a:rPr lang="ru-RU" sz="2000" b="1" dirty="0" smtClean="0">
                <a:solidFill>
                  <a:schemeClr val="bg1"/>
                </a:solidFill>
                <a:latin typeface="+mn-lt"/>
              </a:rPr>
              <a:t>):</a:t>
            </a:r>
          </a:p>
          <a:p>
            <a:endParaRPr lang="ru-RU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</a:rPr>
              <a:t>истинно положительные предсказания (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работает и модель права): 11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613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</a:rPr>
              <a:t>ложноположительные предсказания (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закрылся и модель ошиблась):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21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</a:rPr>
              <a:t>истинно отрицательные предсказания(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закрылся и модель права):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1165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</a:rPr>
              <a:t>ложноотрицательные предсказания(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работает и модель ошиблась):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0</a:t>
            </a:r>
            <a:endParaRPr lang="ru-RU" sz="2000" dirty="0" smtClean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endParaRPr lang="ru-RU" sz="2000" dirty="0" smtClean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endParaRPr lang="ru-RU" sz="20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После выгрузки файла на платформу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Kaggle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получена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метрика 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&gt; </a:t>
            </a:r>
            <a:r>
              <a:rPr lang="ru-RU" sz="2000" b="1" dirty="0" smtClean="0">
                <a:solidFill>
                  <a:srgbClr val="F5DE68"/>
                </a:solidFill>
                <a:latin typeface="+mn-lt"/>
              </a:rPr>
              <a:t>0.9</a:t>
            </a:r>
            <a:r>
              <a:rPr lang="en-US" sz="2000" b="1" dirty="0" smtClean="0">
                <a:solidFill>
                  <a:srgbClr val="F5DE68"/>
                </a:solidFill>
                <a:latin typeface="+mn-lt"/>
              </a:rPr>
              <a:t>6666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828"/>
          <a:stretch/>
        </p:blipFill>
        <p:spPr>
          <a:xfrm>
            <a:off x="961291" y="2607831"/>
            <a:ext cx="7068387" cy="63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327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1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200" dirty="0">
                <a:solidFill>
                  <a:schemeClr val="bg1"/>
                </a:solidFill>
              </a:rPr>
              <a:t>Итоговая оценка качества предсказания лучшей модели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27915" y="1951914"/>
            <a:ext cx="133839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Во время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перепроверки EDA, появилась идея создать новый признак для тестового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датафрейма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- </a:t>
            </a:r>
            <a:r>
              <a:rPr lang="ru-RU" sz="2000" dirty="0" err="1" smtClean="0">
                <a:solidFill>
                  <a:schemeClr val="bg1"/>
                </a:solidFill>
                <a:latin typeface="+mn-lt"/>
              </a:rPr>
              <a:t>closed_at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 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И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затем сравнить его с датой выгрузки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датасета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из базы данных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914" y="2924423"/>
            <a:ext cx="14029666" cy="6480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27914" y="9672062"/>
            <a:ext cx="10405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После выгрузки файла на платформу </a:t>
            </a:r>
            <a:r>
              <a:rPr lang="ru-RU" sz="2000" dirty="0" err="1" smtClean="0">
                <a:solidFill>
                  <a:schemeClr val="bg1"/>
                </a:solidFill>
                <a:latin typeface="+mn-lt"/>
              </a:rPr>
              <a:t>Kaggle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 получена метрика </a:t>
            </a:r>
            <a:r>
              <a:rPr lang="ru-RU" sz="2000" b="1" dirty="0" smtClean="0">
                <a:solidFill>
                  <a:srgbClr val="F5DE68"/>
                </a:solidFill>
                <a:latin typeface="+mn-lt"/>
              </a:rPr>
              <a:t>1.00000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62477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Анализ важности признаков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9" name="Google Shape;205;p10"/>
          <p:cNvSpPr txBox="1"/>
          <p:nvPr/>
        </p:nvSpPr>
        <p:spPr>
          <a:xfrm>
            <a:off x="552727" y="1771755"/>
            <a:ext cx="543817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  <a:latin typeface="+mn-lt"/>
              </a:rPr>
              <a:t>Отношения шансов для признаков:</a:t>
            </a:r>
            <a:endParaRPr sz="2050" b="1" i="0" u="none" strike="noStrike" cap="none" dirty="0">
              <a:solidFill>
                <a:srgbClr val="F5DE68"/>
              </a:solidFill>
              <a:latin typeface="+mn-lt"/>
              <a:sym typeface="Arial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2727" y="7662048"/>
            <a:ext cx="91107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+mn-lt"/>
              </a:rPr>
              <a:t>Интерпретация отношения шансов возможна, т.к. входные признаки были заблаговременно масштабированы</a:t>
            </a: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. Такие 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большие значения коэффициентов для признаков '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' и '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founded_at_year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' означает, что при их на 1 единицу и сохранении прежних значений остальных признаков шанс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будет действовать возрастает соответствующее количество раз.</a:t>
            </a:r>
          </a:p>
        </p:txBody>
      </p:sp>
      <p:sp>
        <p:nvSpPr>
          <p:cNvPr id="11" name="Google Shape;205;p10"/>
          <p:cNvSpPr txBox="1"/>
          <p:nvPr/>
        </p:nvSpPr>
        <p:spPr>
          <a:xfrm>
            <a:off x="10491444" y="1771754"/>
            <a:ext cx="543817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  <a:latin typeface="+mn-lt"/>
              </a:rPr>
              <a:t>Значения Шепли для признаков:</a:t>
            </a:r>
            <a:endParaRPr sz="2050" b="1" i="0" u="none" strike="noStrike" cap="none" dirty="0">
              <a:solidFill>
                <a:srgbClr val="F5DE68"/>
              </a:solidFill>
              <a:latin typeface="+mn-lt"/>
              <a:sym typeface="Arial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491444" y="7662048"/>
            <a:ext cx="90893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самыми 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значимыми признаками являются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 и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founded_at_year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`. Чем их значение ниже, тем выше вероятность предсказание закрытия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стартапа</a:t>
            </a: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;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признак 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last_fund_year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 влияет на прогнозирование на 3 месте, и чем раньше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получил последние инвестиции, тем выше вероятность, что модель спрогнозирует класс 1 ('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operating</a:t>
            </a: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');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также 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заметное влияние на результат предсказания модели оказывают признаки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lifetime_category_менее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3 лет` и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geo_sub_region_no_region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`. С их положительным значением растёт шанс предсказания закрытия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стартапа</a:t>
            </a: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endParaRPr lang="ru-RU" sz="1600" dirty="0">
              <a:solidFill>
                <a:schemeClr val="bg1"/>
              </a:solidFill>
              <a:latin typeface="+mn-lt"/>
            </a:endParaRPr>
          </a:p>
          <a:p>
            <a:r>
              <a:rPr lang="ru-RU" sz="1600" dirty="0" smtClean="0">
                <a:solidFill>
                  <a:schemeClr val="bg1"/>
                </a:solidFill>
                <a:latin typeface="+mn-lt"/>
              </a:rPr>
              <a:t>Отметим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, что из-за крайне высокой корреляции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`, получили модель, которая учитывает не свойства компании, а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временны́е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признаки.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7" y="2327861"/>
            <a:ext cx="8337987" cy="504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444" y="2327861"/>
            <a:ext cx="795256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2124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Отчет по </a:t>
            </a:r>
            <a:r>
              <a:rPr lang="ru-RU" sz="5400" dirty="0" smtClean="0">
                <a:solidFill>
                  <a:schemeClr val="bg1"/>
                </a:solidFill>
              </a:rPr>
              <a:t>исследованию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2727" y="1702261"/>
            <a:ext cx="19043811" cy="7810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 Заказчик попросил решить следующие задачи: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1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Разработать модель машинного обучения для предсказания продолжения деятельности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стартапа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2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Провести полноценный разведочный анализ и сформировать рекомендации будущим создателям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(какие факторы влияют на успешность бизнес идеи).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Заказчик 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предоставил данные в 2 файлах: тренировочный набор (около 53 тыс. записей) и тестовый набор (около 13 тыс. записей).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Cтолбцы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с датами в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датафрейме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типизированы верно, за исключением колонки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closed_at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 в тренировочных данных. Нет столбцов с неверными десятичными разделителями.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700" dirty="0" err="1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df_train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состоит из 52 514 строк и 13 столбцов, имеет колонки с 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пропусками.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700" dirty="0" err="1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df_test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состоит из 13 125  строк и 12 столбцов, имеет колонки с пропусками.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Замечено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что в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датафрейме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df_train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есть колонка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closed_at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 а в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df_test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она отсутствует и добавлена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2. В процессе предобработки данных: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наименования колонок не требовали преобразования;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обнаружены и заменены пропуски;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исправлен тип данных для признака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closed_at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`, колонки с 64-битными числовыми значениями преобразованы в 32-битные для оптимизации использования памяти;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явных дубликатов, требующих дополнительной обработки не обнаружено. Но обнаружены дубликаты в данных без колонки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добавлены новые колонки: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geo_sub_region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founded_at_year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founded_at_month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last_fund_year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lifetime_category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main_category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были найдены неявные дубликаты для нового признака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main_category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endParaRPr lang="ru-RU" sz="17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3. Предобработка потребовала незначительного удаления информации, потому 100% данных представлено к дальнейшему анализу</a:t>
            </a:r>
            <a:r>
              <a:rPr lang="ru-RU" sz="1700" b="1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endParaRPr lang="ru-RU" sz="17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4. Результат исследовательского анализа    </a:t>
            </a:r>
            <a:endParaRPr lang="ru-RU" sz="1700" b="1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6575" lvl="2" indent="-268288">
              <a:lnSpc>
                <a:spcPct val="105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проведён 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исследовательский анализ 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ru-RU" sz="17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4349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 smtClean="0">
                <a:solidFill>
                  <a:schemeClr val="bg1"/>
                </a:solidFill>
              </a:rPr>
              <a:t>Баг-репорт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2727" y="2096264"/>
            <a:ext cx="19043811" cy="1261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исследовательского анализа данных было выявлено, что 5-6 % компаний были впервые профинансированы ранее их даты создания.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Возможно предприниматели сперва нашли инвестора, а потом - открыли или переоформили юридическое лицо, либо это может быть ошибкой. </a:t>
            </a:r>
            <a:endParaRPr lang="ru-RU" sz="2000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Просьба </a:t>
            </a:r>
            <a:r>
              <a:rPr lang="ru-RU" sz="2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инженеров данных и представителей бизнеса перепроверить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42165987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10471214" y="0"/>
            <a:ext cx="1929130" cy="11308715"/>
          </a:xfrm>
          <a:custGeom>
            <a:avLst/>
            <a:gdLst/>
            <a:ahLst/>
            <a:cxnLst/>
            <a:rect l="l" t="t" r="r" b="b"/>
            <a:pathLst>
              <a:path w="1929129" h="11308715" extrusionOk="0">
                <a:moveTo>
                  <a:pt x="1928595" y="11308556"/>
                </a:moveTo>
                <a:lnTo>
                  <a:pt x="1869934" y="11231982"/>
                </a:lnTo>
                <a:lnTo>
                  <a:pt x="1827207" y="11175078"/>
                </a:lnTo>
                <a:lnTo>
                  <a:pt x="1784909" y="11117835"/>
                </a:lnTo>
                <a:lnTo>
                  <a:pt x="1743041" y="11060257"/>
                </a:lnTo>
                <a:lnTo>
                  <a:pt x="1701607" y="11002346"/>
                </a:lnTo>
                <a:lnTo>
                  <a:pt x="1660609" y="10944103"/>
                </a:lnTo>
                <a:lnTo>
                  <a:pt x="1620048" y="10885533"/>
                </a:lnTo>
                <a:lnTo>
                  <a:pt x="1579928" y="10826636"/>
                </a:lnTo>
                <a:lnTo>
                  <a:pt x="1540250" y="10767416"/>
                </a:lnTo>
                <a:lnTo>
                  <a:pt x="1501017" y="10707874"/>
                </a:lnTo>
                <a:lnTo>
                  <a:pt x="1462232" y="10648014"/>
                </a:lnTo>
                <a:lnTo>
                  <a:pt x="1423897" y="10587837"/>
                </a:lnTo>
                <a:lnTo>
                  <a:pt x="1386014" y="10527345"/>
                </a:lnTo>
                <a:lnTo>
                  <a:pt x="1348586" y="10466542"/>
                </a:lnTo>
                <a:lnTo>
                  <a:pt x="1311614" y="10405430"/>
                </a:lnTo>
                <a:lnTo>
                  <a:pt x="1275102" y="10344011"/>
                </a:lnTo>
                <a:lnTo>
                  <a:pt x="1239052" y="10282287"/>
                </a:lnTo>
                <a:lnTo>
                  <a:pt x="1203466" y="10220261"/>
                </a:lnTo>
                <a:lnTo>
                  <a:pt x="1168346" y="10157935"/>
                </a:lnTo>
                <a:lnTo>
                  <a:pt x="1133696" y="10095311"/>
                </a:lnTo>
                <a:lnTo>
                  <a:pt x="1099516" y="10032392"/>
                </a:lnTo>
                <a:lnTo>
                  <a:pt x="1065811" y="9969181"/>
                </a:lnTo>
                <a:lnTo>
                  <a:pt x="1032581" y="9905679"/>
                </a:lnTo>
                <a:lnTo>
                  <a:pt x="999830" y="9841890"/>
                </a:lnTo>
                <a:lnTo>
                  <a:pt x="967559" y="9777814"/>
                </a:lnTo>
                <a:lnTo>
                  <a:pt x="935772" y="9713456"/>
                </a:lnTo>
                <a:lnTo>
                  <a:pt x="904470" y="9648817"/>
                </a:lnTo>
                <a:lnTo>
                  <a:pt x="873656" y="9583899"/>
                </a:lnTo>
                <a:lnTo>
                  <a:pt x="843333" y="9518705"/>
                </a:lnTo>
                <a:lnTo>
                  <a:pt x="813502" y="9453238"/>
                </a:lnTo>
                <a:lnTo>
                  <a:pt x="784167" y="9387499"/>
                </a:lnTo>
                <a:lnTo>
                  <a:pt x="755328" y="9321491"/>
                </a:lnTo>
                <a:lnTo>
                  <a:pt x="726990" y="9255217"/>
                </a:lnTo>
                <a:lnTo>
                  <a:pt x="699154" y="9188679"/>
                </a:lnTo>
                <a:lnTo>
                  <a:pt x="671822" y="9121879"/>
                </a:lnTo>
                <a:lnTo>
                  <a:pt x="644998" y="9054820"/>
                </a:lnTo>
                <a:lnTo>
                  <a:pt x="618683" y="8987503"/>
                </a:lnTo>
                <a:lnTo>
                  <a:pt x="592880" y="8919932"/>
                </a:lnTo>
                <a:lnTo>
                  <a:pt x="567590" y="8852109"/>
                </a:lnTo>
                <a:lnTo>
                  <a:pt x="542818" y="8784036"/>
                </a:lnTo>
                <a:lnTo>
                  <a:pt x="518564" y="8715715"/>
                </a:lnTo>
                <a:lnTo>
                  <a:pt x="494831" y="8647149"/>
                </a:lnTo>
                <a:lnTo>
                  <a:pt x="471622" y="8578341"/>
                </a:lnTo>
                <a:lnTo>
                  <a:pt x="448940" y="8509292"/>
                </a:lnTo>
                <a:lnTo>
                  <a:pt x="426785" y="8440005"/>
                </a:lnTo>
                <a:lnTo>
                  <a:pt x="405161" y="8370483"/>
                </a:lnTo>
                <a:lnTo>
                  <a:pt x="384071" y="8300727"/>
                </a:lnTo>
                <a:lnTo>
                  <a:pt x="363516" y="8230741"/>
                </a:lnTo>
                <a:lnTo>
                  <a:pt x="343499" y="8160526"/>
                </a:lnTo>
                <a:lnTo>
                  <a:pt x="324023" y="8090085"/>
                </a:lnTo>
                <a:lnTo>
                  <a:pt x="305089" y="8019421"/>
                </a:lnTo>
                <a:lnTo>
                  <a:pt x="286700" y="7948535"/>
                </a:lnTo>
                <a:lnTo>
                  <a:pt x="268859" y="7877430"/>
                </a:lnTo>
                <a:lnTo>
                  <a:pt x="251567" y="7806109"/>
                </a:lnTo>
                <a:lnTo>
                  <a:pt x="234828" y="7734573"/>
                </a:lnTo>
                <a:lnTo>
                  <a:pt x="218643" y="7662826"/>
                </a:lnTo>
                <a:lnTo>
                  <a:pt x="203016" y="7590869"/>
                </a:lnTo>
                <a:lnTo>
                  <a:pt x="187947" y="7518706"/>
                </a:lnTo>
                <a:lnTo>
                  <a:pt x="173441" y="7446338"/>
                </a:lnTo>
                <a:lnTo>
                  <a:pt x="159498" y="7373767"/>
                </a:lnTo>
                <a:lnTo>
                  <a:pt x="146122" y="7300997"/>
                </a:lnTo>
                <a:lnTo>
                  <a:pt x="133315" y="7228029"/>
                </a:lnTo>
                <a:lnTo>
                  <a:pt x="121080" y="7154866"/>
                </a:lnTo>
                <a:lnTo>
                  <a:pt x="109418" y="7081510"/>
                </a:lnTo>
                <a:lnTo>
                  <a:pt x="98332" y="7007964"/>
                </a:lnTo>
                <a:lnTo>
                  <a:pt x="87824" y="6934230"/>
                </a:lnTo>
                <a:lnTo>
                  <a:pt x="77897" y="6860311"/>
                </a:lnTo>
                <a:lnTo>
                  <a:pt x="68553" y="6786208"/>
                </a:lnTo>
                <a:lnTo>
                  <a:pt x="59795" y="6711925"/>
                </a:lnTo>
                <a:lnTo>
                  <a:pt x="51625" y="6637463"/>
                </a:lnTo>
                <a:lnTo>
                  <a:pt x="44045" y="6562824"/>
                </a:lnTo>
                <a:lnTo>
                  <a:pt x="37058" y="6488013"/>
                </a:lnTo>
                <a:lnTo>
                  <a:pt x="30666" y="6413030"/>
                </a:lnTo>
                <a:lnTo>
                  <a:pt x="24872" y="6337878"/>
                </a:lnTo>
                <a:lnTo>
                  <a:pt x="19677" y="6262559"/>
                </a:lnTo>
                <a:lnTo>
                  <a:pt x="15085" y="6187077"/>
                </a:lnTo>
                <a:lnTo>
                  <a:pt x="11097" y="6111432"/>
                </a:lnTo>
                <a:lnTo>
                  <a:pt x="7716" y="6035628"/>
                </a:lnTo>
                <a:lnTo>
                  <a:pt x="4944" y="5959668"/>
                </a:lnTo>
                <a:lnTo>
                  <a:pt x="2785" y="5883552"/>
                </a:lnTo>
                <a:lnTo>
                  <a:pt x="1239" y="5807285"/>
                </a:lnTo>
                <a:lnTo>
                  <a:pt x="310" y="5730867"/>
                </a:lnTo>
                <a:lnTo>
                  <a:pt x="0" y="5654302"/>
                </a:lnTo>
                <a:lnTo>
                  <a:pt x="310" y="5577737"/>
                </a:lnTo>
                <a:lnTo>
                  <a:pt x="1239" y="5501319"/>
                </a:lnTo>
                <a:lnTo>
                  <a:pt x="2785" y="5425052"/>
                </a:lnTo>
                <a:lnTo>
                  <a:pt x="4944" y="5348936"/>
                </a:lnTo>
                <a:lnTo>
                  <a:pt x="7716" y="5272975"/>
                </a:lnTo>
                <a:lnTo>
                  <a:pt x="11097" y="5197172"/>
                </a:lnTo>
                <a:lnTo>
                  <a:pt x="15085" y="5121527"/>
                </a:lnTo>
                <a:lnTo>
                  <a:pt x="19677" y="5046045"/>
                </a:lnTo>
                <a:lnTo>
                  <a:pt x="24872" y="4970726"/>
                </a:lnTo>
                <a:lnTo>
                  <a:pt x="30666" y="4895574"/>
                </a:lnTo>
                <a:lnTo>
                  <a:pt x="37058" y="4820591"/>
                </a:lnTo>
                <a:lnTo>
                  <a:pt x="44045" y="4745779"/>
                </a:lnTo>
                <a:lnTo>
                  <a:pt x="51625" y="4671141"/>
                </a:lnTo>
                <a:lnTo>
                  <a:pt x="59795" y="4596679"/>
                </a:lnTo>
                <a:lnTo>
                  <a:pt x="68553" y="4522396"/>
                </a:lnTo>
                <a:lnTo>
                  <a:pt x="77897" y="4448293"/>
                </a:lnTo>
                <a:lnTo>
                  <a:pt x="87824" y="4374373"/>
                </a:lnTo>
                <a:lnTo>
                  <a:pt x="98332" y="4300639"/>
                </a:lnTo>
                <a:lnTo>
                  <a:pt x="109418" y="4227093"/>
                </a:lnTo>
                <a:lnTo>
                  <a:pt x="121080" y="4153738"/>
                </a:lnTo>
                <a:lnTo>
                  <a:pt x="133315" y="4080575"/>
                </a:lnTo>
                <a:lnTo>
                  <a:pt x="146122" y="4007607"/>
                </a:lnTo>
                <a:lnTo>
                  <a:pt x="159498" y="3934837"/>
                </a:lnTo>
                <a:lnTo>
                  <a:pt x="173441" y="3862266"/>
                </a:lnTo>
                <a:lnTo>
                  <a:pt x="187947" y="3789898"/>
                </a:lnTo>
                <a:lnTo>
                  <a:pt x="203016" y="3717734"/>
                </a:lnTo>
                <a:lnTo>
                  <a:pt x="218643" y="3645778"/>
                </a:lnTo>
                <a:lnTo>
                  <a:pt x="234828" y="3574031"/>
                </a:lnTo>
                <a:lnTo>
                  <a:pt x="251567" y="3502495"/>
                </a:lnTo>
                <a:lnTo>
                  <a:pt x="268859" y="3431174"/>
                </a:lnTo>
                <a:lnTo>
                  <a:pt x="286700" y="3360069"/>
                </a:lnTo>
                <a:lnTo>
                  <a:pt x="305089" y="3289183"/>
                </a:lnTo>
                <a:lnTo>
                  <a:pt x="324023" y="3218519"/>
                </a:lnTo>
                <a:lnTo>
                  <a:pt x="343499" y="3148078"/>
                </a:lnTo>
                <a:lnTo>
                  <a:pt x="363516" y="3077863"/>
                </a:lnTo>
                <a:lnTo>
                  <a:pt x="384071" y="3007877"/>
                </a:lnTo>
                <a:lnTo>
                  <a:pt x="405161" y="2938121"/>
                </a:lnTo>
                <a:lnTo>
                  <a:pt x="426785" y="2868599"/>
                </a:lnTo>
                <a:lnTo>
                  <a:pt x="448940" y="2799312"/>
                </a:lnTo>
                <a:lnTo>
                  <a:pt x="471622" y="2730263"/>
                </a:lnTo>
                <a:lnTo>
                  <a:pt x="494831" y="2661455"/>
                </a:lnTo>
                <a:lnTo>
                  <a:pt x="518564" y="2592889"/>
                </a:lnTo>
                <a:lnTo>
                  <a:pt x="542818" y="2524568"/>
                </a:lnTo>
                <a:lnTo>
                  <a:pt x="567590" y="2456495"/>
                </a:lnTo>
                <a:lnTo>
                  <a:pt x="592880" y="2388672"/>
                </a:lnTo>
                <a:lnTo>
                  <a:pt x="618683" y="2321101"/>
                </a:lnTo>
                <a:lnTo>
                  <a:pt x="644998" y="2253784"/>
                </a:lnTo>
                <a:lnTo>
                  <a:pt x="671822" y="2186725"/>
                </a:lnTo>
                <a:lnTo>
                  <a:pt x="699154" y="2119925"/>
                </a:lnTo>
                <a:lnTo>
                  <a:pt x="726990" y="2053386"/>
                </a:lnTo>
                <a:lnTo>
                  <a:pt x="755328" y="1987112"/>
                </a:lnTo>
                <a:lnTo>
                  <a:pt x="784167" y="1921105"/>
                </a:lnTo>
                <a:lnTo>
                  <a:pt x="813502" y="1855366"/>
                </a:lnTo>
                <a:lnTo>
                  <a:pt x="843333" y="1789899"/>
                </a:lnTo>
                <a:lnTo>
                  <a:pt x="873656" y="1724705"/>
                </a:lnTo>
                <a:lnTo>
                  <a:pt x="904470" y="1659787"/>
                </a:lnTo>
                <a:lnTo>
                  <a:pt x="935772" y="1595148"/>
                </a:lnTo>
                <a:lnTo>
                  <a:pt x="967559" y="1530789"/>
                </a:lnTo>
                <a:lnTo>
                  <a:pt x="999830" y="1466714"/>
                </a:lnTo>
                <a:lnTo>
                  <a:pt x="1032581" y="1402925"/>
                </a:lnTo>
                <a:lnTo>
                  <a:pt x="1065811" y="1339423"/>
                </a:lnTo>
                <a:lnTo>
                  <a:pt x="1099516" y="1276212"/>
                </a:lnTo>
                <a:lnTo>
                  <a:pt x="1133696" y="1213293"/>
                </a:lnTo>
                <a:lnTo>
                  <a:pt x="1168346" y="1150669"/>
                </a:lnTo>
                <a:lnTo>
                  <a:pt x="1203466" y="1088343"/>
                </a:lnTo>
                <a:lnTo>
                  <a:pt x="1239052" y="1026317"/>
                </a:lnTo>
                <a:lnTo>
                  <a:pt x="1275102" y="964593"/>
                </a:lnTo>
                <a:lnTo>
                  <a:pt x="1311614" y="903174"/>
                </a:lnTo>
                <a:lnTo>
                  <a:pt x="1348586" y="842061"/>
                </a:lnTo>
                <a:lnTo>
                  <a:pt x="1386014" y="781258"/>
                </a:lnTo>
                <a:lnTo>
                  <a:pt x="1423897" y="720767"/>
                </a:lnTo>
                <a:lnTo>
                  <a:pt x="1462232" y="660590"/>
                </a:lnTo>
                <a:lnTo>
                  <a:pt x="1501017" y="600730"/>
                </a:lnTo>
                <a:lnTo>
                  <a:pt x="1540250" y="541188"/>
                </a:lnTo>
                <a:lnTo>
                  <a:pt x="1579928" y="481968"/>
                </a:lnTo>
                <a:lnTo>
                  <a:pt x="1620048" y="423071"/>
                </a:lnTo>
                <a:lnTo>
                  <a:pt x="1660609" y="364500"/>
                </a:lnTo>
                <a:lnTo>
                  <a:pt x="1701607" y="306258"/>
                </a:lnTo>
                <a:lnTo>
                  <a:pt x="1743041" y="248347"/>
                </a:lnTo>
                <a:lnTo>
                  <a:pt x="1784909" y="190769"/>
                </a:lnTo>
                <a:lnTo>
                  <a:pt x="1827207" y="133526"/>
                </a:lnTo>
                <a:lnTo>
                  <a:pt x="1869934" y="76621"/>
                </a:lnTo>
                <a:lnTo>
                  <a:pt x="1913086" y="20057"/>
                </a:lnTo>
                <a:lnTo>
                  <a:pt x="1928633" y="0"/>
                </a:lnTo>
              </a:path>
            </a:pathLst>
          </a:custGeom>
          <a:noFill/>
          <a:ln w="1046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75;p15"/>
          <p:cNvSpPr txBox="1">
            <a:spLocks noGrp="1"/>
          </p:cNvSpPr>
          <p:nvPr>
            <p:ph type="title"/>
          </p:nvPr>
        </p:nvSpPr>
        <p:spPr>
          <a:xfrm>
            <a:off x="678851" y="4631007"/>
            <a:ext cx="9249507" cy="204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0" dirty="0" smtClean="0"/>
              <a:t>Спасибо за </a:t>
            </a:r>
            <a:br>
              <a:rPr lang="ru-RU" sz="6600" b="0" dirty="0" smtClean="0"/>
            </a:br>
            <a:r>
              <a:rPr lang="ru-RU" sz="6600" b="0" dirty="0" smtClean="0"/>
              <a:t>внимание и время!</a:t>
            </a:r>
            <a:endParaRPr sz="4800" dirty="0">
              <a:sym typeface="Arial"/>
            </a:endParaRPr>
          </a:p>
        </p:txBody>
      </p:sp>
      <p:sp>
        <p:nvSpPr>
          <p:cNvPr id="8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9" name="Google Shape;275;p15"/>
          <p:cNvSpPr txBox="1">
            <a:spLocks/>
          </p:cNvSpPr>
          <p:nvPr/>
        </p:nvSpPr>
        <p:spPr>
          <a:xfrm>
            <a:off x="11163947" y="4631006"/>
            <a:ext cx="8324596" cy="204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algn="ctr"/>
            <a:r>
              <a:rPr lang="ru-RU" sz="6600" b="0" dirty="0" smtClean="0"/>
              <a:t>Буду рад ответить </a:t>
            </a:r>
          </a:p>
          <a:p>
            <a:pPr marL="12700" algn="ctr"/>
            <a:r>
              <a:rPr lang="ru-RU" sz="6600" b="0" dirty="0" smtClean="0"/>
              <a:t>на вопросы</a:t>
            </a:r>
            <a:endParaRPr lang="ru-RU" sz="6600" dirty="0"/>
          </a:p>
        </p:txBody>
      </p:sp>
      <p:sp>
        <p:nvSpPr>
          <p:cNvPr id="6" name="Google Shape;275;p15"/>
          <p:cNvSpPr txBox="1">
            <a:spLocks/>
          </p:cNvSpPr>
          <p:nvPr/>
        </p:nvSpPr>
        <p:spPr>
          <a:xfrm rot="20583484">
            <a:off x="14095808" y="3127697"/>
            <a:ext cx="1266899" cy="93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algn="ctr"/>
            <a:r>
              <a:rPr lang="en-US" sz="6000" b="0" dirty="0" smtClean="0">
                <a:solidFill>
                  <a:srgbClr val="F5DE68"/>
                </a:solidFill>
              </a:rPr>
              <a:t>?</a:t>
            </a:r>
            <a:endParaRPr lang="ru-RU" sz="6000" dirty="0">
              <a:solidFill>
                <a:srgbClr val="F5DE68"/>
              </a:solidFill>
            </a:endParaRPr>
          </a:p>
        </p:txBody>
      </p:sp>
      <p:sp>
        <p:nvSpPr>
          <p:cNvPr id="10" name="Google Shape;275;p15"/>
          <p:cNvSpPr txBox="1">
            <a:spLocks/>
          </p:cNvSpPr>
          <p:nvPr/>
        </p:nvSpPr>
        <p:spPr>
          <a:xfrm rot="987597">
            <a:off x="15476878" y="2340236"/>
            <a:ext cx="1266899" cy="12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algn="ctr"/>
            <a:r>
              <a:rPr lang="en-US" sz="8000" b="0" dirty="0" smtClean="0">
                <a:solidFill>
                  <a:srgbClr val="F5DE68"/>
                </a:solidFill>
              </a:rPr>
              <a:t>?</a:t>
            </a:r>
            <a:endParaRPr lang="ru-RU" sz="8000" dirty="0">
              <a:solidFill>
                <a:srgbClr val="F5DE68"/>
              </a:solidFill>
            </a:endParaRPr>
          </a:p>
        </p:txBody>
      </p:sp>
      <p:sp>
        <p:nvSpPr>
          <p:cNvPr id="11" name="Google Shape;275;p15"/>
          <p:cNvSpPr txBox="1">
            <a:spLocks/>
          </p:cNvSpPr>
          <p:nvPr/>
        </p:nvSpPr>
        <p:spPr>
          <a:xfrm>
            <a:off x="14692796" y="1164229"/>
            <a:ext cx="1266899" cy="136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algn="ctr"/>
            <a:r>
              <a:rPr lang="en-US" sz="8800" b="0" dirty="0" smtClean="0">
                <a:solidFill>
                  <a:srgbClr val="F5DE68"/>
                </a:solidFill>
              </a:rPr>
              <a:t>?</a:t>
            </a:r>
            <a:endParaRPr lang="ru-RU" sz="8800" dirty="0">
              <a:solidFill>
                <a:srgbClr val="F5DE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11450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Загрузка файлов с данными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61" r="535"/>
          <a:stretch/>
        </p:blipFill>
        <p:spPr>
          <a:xfrm>
            <a:off x="676406" y="2362436"/>
            <a:ext cx="7254851" cy="43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7818" y="2362434"/>
            <a:ext cx="5447369" cy="432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532" y="2362434"/>
            <a:ext cx="5153528" cy="432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03" y="7676806"/>
            <a:ext cx="16071795" cy="252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76506" y="7676806"/>
            <a:ext cx="994736" cy="2520000"/>
          </a:xfrm>
          <a:prstGeom prst="rect">
            <a:avLst/>
          </a:prstGeom>
        </p:spPr>
      </p:pic>
      <p:sp>
        <p:nvSpPr>
          <p:cNvPr id="12" name="Google Shape;205;p10"/>
          <p:cNvSpPr txBox="1"/>
          <p:nvPr/>
        </p:nvSpPr>
        <p:spPr>
          <a:xfrm>
            <a:off x="676406" y="1834335"/>
            <a:ext cx="3077809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Описание признаков: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3" name="Google Shape;205;p10"/>
          <p:cNvSpPr txBox="1"/>
          <p:nvPr/>
        </p:nvSpPr>
        <p:spPr>
          <a:xfrm>
            <a:off x="14017819" y="1834335"/>
            <a:ext cx="254159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Тестовый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df_test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4" name="Google Shape;205;p10"/>
          <p:cNvSpPr txBox="1"/>
          <p:nvPr/>
        </p:nvSpPr>
        <p:spPr>
          <a:xfrm>
            <a:off x="8404532" y="1834335"/>
            <a:ext cx="3405424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Тренировочный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df_train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5" name="Google Shape;205;p10"/>
          <p:cNvSpPr txBox="1"/>
          <p:nvPr/>
        </p:nvSpPr>
        <p:spPr>
          <a:xfrm>
            <a:off x="730103" y="7148705"/>
            <a:ext cx="3077809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Пример данных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6" name="Google Shape;205;p10"/>
          <p:cNvSpPr txBox="1"/>
          <p:nvPr/>
        </p:nvSpPr>
        <p:spPr>
          <a:xfrm>
            <a:off x="17326382" y="7170100"/>
            <a:ext cx="2494984" cy="37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Колонка </a:t>
            </a:r>
            <a:r>
              <a:rPr lang="en-US" sz="2050" b="1" dirty="0" smtClean="0">
                <a:solidFill>
                  <a:srgbClr val="F5DE68"/>
                </a:solidFill>
              </a:rPr>
              <a:t>`lifetime`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68151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12" name="Google Shape;205;p10"/>
          <p:cNvSpPr txBox="1"/>
          <p:nvPr/>
        </p:nvSpPr>
        <p:spPr>
          <a:xfrm>
            <a:off x="676405" y="1834335"/>
            <a:ext cx="16052425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1. Наименование столбцов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ru-RU" sz="3200" dirty="0" smtClean="0">
                <a:solidFill>
                  <a:schemeClr val="bg1"/>
                </a:solidFill>
                <a:latin typeface="+mj-lt"/>
              </a:rPr>
              <a:t>соответствуют </a:t>
            </a:r>
            <a:r>
              <a:rPr lang="ru-RU" sz="3200" dirty="0">
                <a:solidFill>
                  <a:schemeClr val="bg1"/>
                </a:solidFill>
                <a:latin typeface="+mj-lt"/>
              </a:rPr>
              <a:t>правилам и не требуют изменений</a:t>
            </a:r>
            <a:r>
              <a:rPr lang="ru-RU" sz="3200" dirty="0" smtClean="0">
                <a:solidFill>
                  <a:schemeClr val="bg1"/>
                </a:solidFill>
                <a:latin typeface="+mj-lt"/>
              </a:rPr>
              <a:t>.</a:t>
            </a:r>
            <a:endParaRPr sz="3200" b="1" i="0" u="none" strike="noStrike" cap="none" dirty="0">
              <a:solidFill>
                <a:schemeClr val="bg1"/>
              </a:solidFill>
              <a:latin typeface="+mj-lt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779" y="4422278"/>
            <a:ext cx="11952746" cy="5400000"/>
          </a:xfrm>
          <a:prstGeom prst="rect">
            <a:avLst/>
          </a:prstGeom>
        </p:spPr>
      </p:pic>
      <p:sp>
        <p:nvSpPr>
          <p:cNvPr id="17" name="Google Shape;205;p10"/>
          <p:cNvSpPr txBox="1"/>
          <p:nvPr/>
        </p:nvSpPr>
        <p:spPr>
          <a:xfrm>
            <a:off x="676405" y="3017453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2. Пропуски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18" name="Google Shape;205;p10"/>
          <p:cNvSpPr txBox="1"/>
          <p:nvPr/>
        </p:nvSpPr>
        <p:spPr>
          <a:xfrm>
            <a:off x="1626598" y="3913252"/>
            <a:ext cx="3953587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Количество в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df_train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 (85 113):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9" name="Google Shape;205;p10"/>
          <p:cNvSpPr txBox="1"/>
          <p:nvPr/>
        </p:nvSpPr>
        <p:spPr>
          <a:xfrm>
            <a:off x="6646779" y="3913251"/>
            <a:ext cx="5170084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Матрица пропусков для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df_train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598" y="4422278"/>
            <a:ext cx="4052694" cy="5400000"/>
          </a:xfrm>
          <a:prstGeom prst="rect">
            <a:avLst/>
          </a:prstGeom>
        </p:spPr>
      </p:pic>
      <p:sp>
        <p:nvSpPr>
          <p:cNvPr id="11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130875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18" name="Google Shape;205;p10"/>
          <p:cNvSpPr txBox="1"/>
          <p:nvPr/>
        </p:nvSpPr>
        <p:spPr>
          <a:xfrm>
            <a:off x="1567981" y="2623718"/>
            <a:ext cx="3953587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Количество в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</a:t>
            </a:r>
            <a:r>
              <a:rPr lang="en-US" sz="2050" b="1" dirty="0" err="1" smtClean="0">
                <a:solidFill>
                  <a:srgbClr val="F5DE68"/>
                </a:solidFill>
              </a:rPr>
              <a:t>est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 (9 422):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9" name="Google Shape;205;p10"/>
          <p:cNvSpPr txBox="1"/>
          <p:nvPr/>
        </p:nvSpPr>
        <p:spPr>
          <a:xfrm>
            <a:off x="6588162" y="2623717"/>
            <a:ext cx="5170084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Матрица пропусков для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df_test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62" y="3320517"/>
            <a:ext cx="11952746" cy="54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81" y="3281790"/>
            <a:ext cx="4326924" cy="5400000"/>
          </a:xfrm>
          <a:prstGeom prst="rect">
            <a:avLst/>
          </a:prstGeom>
        </p:spPr>
      </p:pic>
      <p:sp>
        <p:nvSpPr>
          <p:cNvPr id="13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78997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2727" y="2612479"/>
            <a:ext cx="835479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1. Можно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отметить, что в иерархии признаков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Country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&gt;&gt;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State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&gt;&gt;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Region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&gt;&gt;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City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, если вышестоящий признак имеет пропуск, то и нижестоящие также не имеют значения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endParaRPr lang="ru-RU" sz="2000" dirty="0">
              <a:solidFill>
                <a:schemeClr val="bg1"/>
              </a:solidFill>
              <a:latin typeface="+mn-lt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2. Для решения задачи машинного обучения необходимо избавиться от каких-либо пропусков в данных. Выбирая стратегию удаления объектов с пропусками, получаем исключение существенной части тренировочных данных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(30% без учёта пропусков в колонке `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closed_at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`).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Пойдём путём замены пропусков на значения-"заглушки". </a:t>
            </a:r>
          </a:p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+mn-lt"/>
              </a:rPr>
            </a:b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3. В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пропуски колонки `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closed_at`подставим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дату выгрузки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датасета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из базы данных - '2018-01-01'. </a:t>
            </a:r>
          </a:p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+mn-lt"/>
              </a:rPr>
            </a:b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4. Отсутствующие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значения признака `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funding_total_usd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` могут означать, что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вообще не собрал средств. Однако, в колонке `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funding_rounds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` нет пропусков и нет значений 0, т.е. как минимум единожды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были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проинвестированы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. Поэтому заменим пропуски медианным значением, сгруппированным по признаку `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funding_rounds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`.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556" y="2612479"/>
            <a:ext cx="10219986" cy="5382661"/>
          </a:xfrm>
          <a:prstGeom prst="rect">
            <a:avLst/>
          </a:prstGeom>
        </p:spPr>
      </p:pic>
      <p:sp>
        <p:nvSpPr>
          <p:cNvPr id="10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57738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>
                <a:solidFill>
                  <a:schemeClr val="bg1"/>
                </a:solidFill>
                <a:latin typeface="+mj-lt"/>
              </a:rPr>
              <a:t>3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. Типы данных</a:t>
            </a:r>
            <a:endParaRPr lang="en-US" sz="32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39588" y="3821029"/>
            <a:ext cx="80688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1. Типы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данных преимущественно заданы верно после загрузки данных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  <a:p>
            <a:endParaRPr lang="ru-RU" sz="20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2. 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C</a:t>
            </a:r>
            <a:r>
              <a:rPr lang="ru-RU" sz="2000" dirty="0" err="1" smtClean="0">
                <a:solidFill>
                  <a:schemeClr val="bg1"/>
                </a:solidFill>
                <a:latin typeface="+mn-lt"/>
              </a:rPr>
              <a:t>толбец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для исправления - '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closed_at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' в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датаферйме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`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df_train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`, в котором на предыдущем шаге заменены пропуски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  <a:p>
            <a:endParaRPr lang="ru-RU" sz="20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3.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С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целью оптимизации использования памяти переведём все колонки с 64-битными числовыми значениями в 32-битные.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88" y="6701413"/>
            <a:ext cx="8068892" cy="25196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46" y="3821029"/>
            <a:ext cx="3889831" cy="540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0171" y="3821029"/>
            <a:ext cx="4191782" cy="5400000"/>
          </a:xfrm>
          <a:prstGeom prst="rect">
            <a:avLst/>
          </a:prstGeom>
        </p:spPr>
      </p:pic>
      <p:sp>
        <p:nvSpPr>
          <p:cNvPr id="11" name="Google Shape;205;p10"/>
          <p:cNvSpPr txBox="1"/>
          <p:nvPr/>
        </p:nvSpPr>
        <p:spPr>
          <a:xfrm>
            <a:off x="10081246" y="3253713"/>
            <a:ext cx="3405424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Тренировочный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df_train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3" name="Google Shape;205;p10"/>
          <p:cNvSpPr txBox="1"/>
          <p:nvPr/>
        </p:nvSpPr>
        <p:spPr>
          <a:xfrm>
            <a:off x="14940171" y="3253712"/>
            <a:ext cx="254159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Тестовый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df_test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4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441717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4. Дубликаты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80" y="3585274"/>
            <a:ext cx="9095694" cy="21600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2" name="Правая фигурная скобка 11"/>
          <p:cNvSpPr/>
          <p:nvPr/>
        </p:nvSpPr>
        <p:spPr>
          <a:xfrm>
            <a:off x="10155207" y="3144457"/>
            <a:ext cx="1019908" cy="6152542"/>
          </a:xfrm>
          <a:prstGeom prst="rightBrace">
            <a:avLst/>
          </a:prstGeom>
          <a:ln w="57150">
            <a:solidFill>
              <a:srgbClr val="F5DE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091" y="4780728"/>
            <a:ext cx="7777080" cy="2880000"/>
          </a:xfrm>
          <a:prstGeom prst="rect">
            <a:avLst/>
          </a:prstGeom>
        </p:spPr>
      </p:pic>
      <p:sp>
        <p:nvSpPr>
          <p:cNvPr id="16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77" y="6275302"/>
            <a:ext cx="76455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2170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3325</Words>
  <Application>Microsoft Office PowerPoint</Application>
  <PresentationFormat>Произвольный</PresentationFormat>
  <Paragraphs>293</Paragraphs>
  <Slides>38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2" baseType="lpstr">
      <vt:lpstr>Calibri</vt:lpstr>
      <vt:lpstr>Times New Roman</vt:lpstr>
      <vt:lpstr>Arial</vt:lpstr>
      <vt:lpstr>Office Theme</vt:lpstr>
      <vt:lpstr>Мастерская №1 Жизнеспособность стартапов  Пример выполнения работы DS30+, Е. Побежимовский, 23.05.2024</vt:lpstr>
      <vt:lpstr>Задачи проекта</vt:lpstr>
      <vt:lpstr>Ход выполнения работы</vt:lpstr>
      <vt:lpstr>Загрузка файлов с данными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Обучение модели</vt:lpstr>
      <vt:lpstr>Обучение модели</vt:lpstr>
      <vt:lpstr>Итоговая оценка качества предсказания лучшей модели</vt:lpstr>
      <vt:lpstr>Итоговая оценка качества предсказания лучшей модели</vt:lpstr>
      <vt:lpstr>Анализ важности признаков</vt:lpstr>
      <vt:lpstr>Отчет по исследованию</vt:lpstr>
      <vt:lpstr>Баг-репорт</vt:lpstr>
      <vt:lpstr>Спасибо за  внимание и время!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Мастерская №1 Жизнеспособность стартапов  Пример выполнения работы Е. Побежимовский, 22.05.2024</dc:title>
  <dc:creator>Ilya Zalesskiy</dc:creator>
  <cp:lastModifiedBy>Pobezhimovskiy, Evgeniy</cp:lastModifiedBy>
  <cp:revision>54</cp:revision>
  <dcterms:created xsi:type="dcterms:W3CDTF">2019-06-18T02:34:13Z</dcterms:created>
  <dcterms:modified xsi:type="dcterms:W3CDTF">2024-05-23T18:24:09Z</dcterms:modified>
</cp:coreProperties>
</file>